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g3KLUhZK6fDm77iIz6qiUBVoaF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0d33425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d0d334253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0d33425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d0d3342532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0d3342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d0d33425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d40d88f5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d40d88f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d40d88f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d40d88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d40d88f5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d40d88f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d40d88f5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d40d88f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d40d88f5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d40d88f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d40d88f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d40d88f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d40d88f51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d40d88f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d40d88f51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d40d88f5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d40d88f51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d40d88f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0d33425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d0d334253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d40d88f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cd40d88f51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d40d88f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cd40d88f51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d40d88f51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d40d88f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d40d88f51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d40d88f5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d40d88f51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d40d88f5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d40d88f5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d40d88f5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d40d88f5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d40d88f5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d40d88f5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cd40d88f51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d40d88f51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d40d88f5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d40d88f51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d40d88f5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d40d88f51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d40d88f5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d40d88f51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d40d88f5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d40d88f51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d40d88f5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0d334253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0d334253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d40d88f51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d40d88f5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d334253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d0d334253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d40d88f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cd40d88f5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d40d88f5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cd40d88f51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d40d88f5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cd40d88f51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368fb9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d368fb91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368fb91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d368fb917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368fb91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d368fb917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368fb91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d368fb917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368fb91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d368fb917f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368fb91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d368fb917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368fb91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d368fb917f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d40d88f5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d40d88f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d40d88f51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d40d88f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d40d88f51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d40d88f5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0d33425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d0d334253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d33425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0d334253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4"/>
          <p:cNvGrpSpPr/>
          <p:nvPr/>
        </p:nvGrpSpPr>
        <p:grpSpPr>
          <a:xfrm>
            <a:off x="0" y="-8467"/>
            <a:ext cx="12192000" cy="6866467"/>
            <a:chOff x="0" y="-8467"/>
            <a:chExt cx="12192000" cy="6866467"/>
          </a:xfrm>
        </p:grpSpPr>
        <p:cxnSp>
          <p:nvCxnSpPr>
            <p:cNvPr id="24" name="Google Shape;24;p1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1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1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1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1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23"/>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2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24"/>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2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25"/>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5"/>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2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2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2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2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27"/>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2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8"/>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9"/>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9"/>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1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1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1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1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2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2"/>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Google Shape;86;p22"/>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3"/>
          <p:cNvGrpSpPr/>
          <p:nvPr/>
        </p:nvGrpSpPr>
        <p:grpSpPr>
          <a:xfrm>
            <a:off x="0" y="-8467"/>
            <a:ext cx="12192000" cy="6866467"/>
            <a:chOff x="0" y="-8467"/>
            <a:chExt cx="12192000" cy="6866467"/>
          </a:xfrm>
        </p:grpSpPr>
        <p:cxnSp>
          <p:nvCxnSpPr>
            <p:cNvPr id="7" name="Google Shape;7;p1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eclipse.org/amp/" TargetMode="External"/><Relationship Id="rId4" Type="http://schemas.openxmlformats.org/officeDocument/2006/relationships/hyperlink" Target="http://www.entorama.com/" TargetMode="External"/><Relationship Id="rId5" Type="http://schemas.openxmlformats.org/officeDocument/2006/relationships/hyperlink" Target="http://www.flame.ac.u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cs.gmu.edu/~eclab/projects/mason/" TargetMode="External"/><Relationship Id="rId4" Type="http://schemas.openxmlformats.org/officeDocument/2006/relationships/hyperlink" Target="http://mass.aitia.ai/" TargetMode="External"/><Relationship Id="rId5" Type="http://schemas.openxmlformats.org/officeDocument/2006/relationships/hyperlink" Target="http://masyv.sourceforge.net/" TargetMode="External"/><Relationship Id="rId6" Type="http://schemas.openxmlformats.org/officeDocument/2006/relationships/hyperlink" Target="http://ps-i.sourceforge.net/" TargetMode="External"/><Relationship Id="rId7" Type="http://schemas.openxmlformats.org/officeDocument/2006/relationships/hyperlink" Target="http://repast.sourceforge.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ccl.northwestern.edu/netlogo" TargetMode="External"/><Relationship Id="rId4" Type="http://schemas.openxmlformats.org/officeDocument/2006/relationships/hyperlink" Target="http://playerstage.sourceforge.net/" TargetMode="External"/><Relationship Id="rId5" Type="http://schemas.openxmlformats.org/officeDocument/2006/relationships/hyperlink" Target="http://www.simsesam.de/" TargetMode="External"/><Relationship Id="rId6" Type="http://schemas.openxmlformats.org/officeDocument/2006/relationships/hyperlink" Target="http://www.terrame.org/doku.ph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realpython.com/lessons/what-object-oriented-programming-oop/" TargetMode="External"/><Relationship Id="rId4" Type="http://schemas.openxmlformats.org/officeDocument/2006/relationships/image" Target="../media/image8.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sa.readthedocs.io/en/master/_modules/datacollec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mesa.readthedocs.io/en/master/_modules/mesa/batchrunne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mesa.readthedocs.io/en/master/_modules/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en.wikipedia.org/wiki/Compartmental_models_in_epidemiolog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michigan.gov/coronavirus/0,9753,7-406-98163_98173---,00.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tcf.org/blog/detail/racial-segregation-is-still-a-problem" TargetMode="External"/><Relationship Id="rId4" Type="http://schemas.openxmlformats.org/officeDocument/2006/relationships/hyperlink" Target="https://en.wikipedia.org/wiki/Thomas_Schell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metalcorebear/COVID-Agent-Based-Mode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arxiv.org/abs/1802.0543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math.libretexts.org/Bookshelves/Scientific_Computing_Simulations_and_Modeling/Book%3A_Introduction_to_the_Modeling_and_Analysis_of_Complex_Systems_(Sayama)/19%3A_AgentBased_Models/19.01%3A_What_Are_Agent-Based_Models%3F" TargetMode="External"/><Relationship Id="rId4" Type="http://schemas.openxmlformats.org/officeDocument/2006/relationships/hyperlink" Target="http://conference.scipy.org/proceedings/scipy2015/pdfs/jacqueline_kazil.pdf" TargetMode="External"/><Relationship Id="rId9" Type="http://schemas.openxmlformats.org/officeDocument/2006/relationships/hyperlink" Target="https://github.com/ncsa/COVID19-mesa" TargetMode="External"/><Relationship Id="rId5" Type="http://schemas.openxmlformats.org/officeDocument/2006/relationships/hyperlink" Target="https://readthedocs.org/projects/mesa/downloads/pdf/stable/" TargetMode="External"/><Relationship Id="rId6" Type="http://schemas.openxmlformats.org/officeDocument/2006/relationships/hyperlink" Target="https://mesa.readthedocs.io/en/master/_modules/index.html" TargetMode="External"/><Relationship Id="rId7" Type="http://schemas.openxmlformats.org/officeDocument/2006/relationships/hyperlink" Target="https://github.com/projectmesa" TargetMode="External"/><Relationship Id="rId8" Type="http://schemas.openxmlformats.org/officeDocument/2006/relationships/hyperlink" Target="https://arxiv.org/abs/1909.0188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maa.org/press/periodicals/loci/joma/the-sir-model-for-spread-of-disease-the-differential-equation-model" TargetMode="External"/><Relationship Id="rId4" Type="http://schemas.openxmlformats.org/officeDocument/2006/relationships/hyperlink" Target="https://www.stat.berkeley.edu/~aldous/157/Papers/Schelling_Seg_Models.pdf" TargetMode="External"/><Relationship Id="rId5" Type="http://schemas.openxmlformats.org/officeDocument/2006/relationships/hyperlink" Target="http://nifty.stanford.edu/2014/mccown-schelling-model-segreg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Agent Based Modeling - Mesa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d0d3342532_0_2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02" name="Google Shape;202;gd0d3342532_0_2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None/>
            </a:pPr>
            <a:r>
              <a:rPr lang="en-US">
                <a:solidFill>
                  <a:schemeClr val="dk1"/>
                </a:solidFill>
                <a:highlight>
                  <a:srgbClr val="FFFFFF"/>
                </a:highlight>
              </a:rPr>
              <a:t>In order for an ABM to be scientiﬁcally meaningful, it has to be built and used in either of the following two complementary approaches:</a:t>
            </a:r>
            <a:endParaRPr>
              <a:solidFill>
                <a:schemeClr val="dk1"/>
              </a:solidFill>
              <a:highlight>
                <a:srgbClr val="FFFFFF"/>
              </a:highlight>
            </a:endParaRPr>
          </a:p>
          <a:p>
            <a:pPr indent="-342900" lvl="0" marL="457200" rtl="0" algn="l">
              <a:lnSpc>
                <a:spcPct val="140000"/>
              </a:lnSpc>
              <a:spcBef>
                <a:spcPts val="1600"/>
              </a:spcBef>
              <a:spcAft>
                <a:spcPts val="0"/>
              </a:spcAft>
              <a:buClr>
                <a:schemeClr val="dk1"/>
              </a:buClr>
              <a:buSzPts val="1800"/>
              <a:buFont typeface="Trebuchet MS"/>
              <a:buAutoNum type="arabicPeriod"/>
            </a:pPr>
            <a:r>
              <a:rPr lang="en-US">
                <a:solidFill>
                  <a:schemeClr val="dk1"/>
                </a:solidFill>
                <a:highlight>
                  <a:srgbClr val="FFFFFF"/>
                </a:highlight>
              </a:rPr>
              <a:t>Build an ABM using model assumptions that are derived from empirically observed phenomena, and then produce previously unknown collective behaviors by simulation.</a:t>
            </a:r>
            <a:endParaRPr>
              <a:solidFill>
                <a:schemeClr val="dk1"/>
              </a:solidFill>
              <a:highlight>
                <a:srgbClr val="FFFFFF"/>
              </a:highlight>
            </a:endParaRPr>
          </a:p>
          <a:p>
            <a:pPr indent="-342900" lvl="0" marL="457200" rtl="0" algn="l">
              <a:lnSpc>
                <a:spcPct val="140000"/>
              </a:lnSpc>
              <a:spcBef>
                <a:spcPts val="0"/>
              </a:spcBef>
              <a:spcAft>
                <a:spcPts val="0"/>
              </a:spcAft>
              <a:buClr>
                <a:schemeClr val="dk1"/>
              </a:buClr>
              <a:buSzPts val="1800"/>
              <a:buFont typeface="Trebuchet MS"/>
              <a:buAutoNum type="arabicPeriod"/>
            </a:pPr>
            <a:r>
              <a:rPr lang="en-US">
                <a:solidFill>
                  <a:schemeClr val="dk1"/>
                </a:solidFill>
                <a:highlight>
                  <a:srgbClr val="FFFFFF"/>
                </a:highlight>
              </a:rPr>
              <a:t>Build an ABM using hypothetical model assumptions, and then reproduce empirically observed collective phenomena by simulation.</a:t>
            </a:r>
            <a:endParaRPr>
              <a:solidFill>
                <a:schemeClr val="dk1"/>
              </a:solidFill>
              <a:highlight>
                <a:srgbClr val="FFFFFF"/>
              </a:highlight>
            </a:endParaRPr>
          </a:p>
          <a:p>
            <a:pPr indent="0" lvl="0" marL="342900" rtl="0" algn="l">
              <a:spcBef>
                <a:spcPts val="1600"/>
              </a:spcBef>
              <a:spcAft>
                <a:spcPts val="0"/>
              </a:spcAft>
              <a:buNone/>
            </a:pP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d0d3342532_0_5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Agent Based Model</a:t>
            </a:r>
            <a:endParaRPr/>
          </a:p>
          <a:p>
            <a:pPr indent="0" lvl="0" marL="0" rtl="0" algn="l">
              <a:spcBef>
                <a:spcPts val="0"/>
              </a:spcBef>
              <a:spcAft>
                <a:spcPts val="0"/>
              </a:spcAft>
              <a:buClr>
                <a:schemeClr val="accent1"/>
              </a:buClr>
              <a:buSzPts val="3600"/>
              <a:buFont typeface="Trebuchet MS"/>
              <a:buNone/>
            </a:pPr>
            <a:r>
              <a:t/>
            </a:r>
            <a:endParaRPr/>
          </a:p>
        </p:txBody>
      </p:sp>
      <p:sp>
        <p:nvSpPr>
          <p:cNvPr id="208" name="Google Shape;208;gd0d3342532_0_5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solidFill>
                  <a:schemeClr val="dk1"/>
                </a:solidFill>
                <a:highlight>
                  <a:srgbClr val="FFFFFF"/>
                </a:highlight>
              </a:rPr>
              <a:t>Important component of ABM -&gt; Interaction between agents and their environment.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environmental state is still part of the system’s overall state</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Environmental state  is deﬁned over space, and not associated with speciﬁc agents.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environmental state dynamically changes either spontaneously or by agents’ actions (or both).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importance of agent-environment interaction is well illustrated by the fact that NetLogo [13], a popular ABM platform, uses “turtles” and “patches” by default, to represent agents and the environment, respectively.</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14" name="Google Shape;214;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251459" lvl="0" marL="342900" rtl="0" algn="l">
              <a:spcBef>
                <a:spcPts val="1000"/>
              </a:spcBef>
              <a:spcAft>
                <a:spcPts val="0"/>
              </a:spcAft>
              <a:buSzPts val="1440"/>
              <a:buNone/>
            </a:pPr>
            <a:r>
              <a:t/>
            </a:r>
            <a:endParaRPr/>
          </a:p>
          <a:p>
            <a:pPr indent="0" lvl="0" marL="0" rtl="0" algn="l">
              <a:spcBef>
                <a:spcPts val="1000"/>
              </a:spcBef>
              <a:spcAft>
                <a:spcPts val="0"/>
              </a:spcAft>
              <a:buSzPts val="1440"/>
              <a:buNone/>
            </a:pPr>
            <a:br>
              <a:rPr lang="en-US"/>
            </a:br>
            <a:endParaRPr/>
          </a:p>
        </p:txBody>
      </p:sp>
      <p:pic>
        <p:nvPicPr>
          <p:cNvPr id="215" name="Google Shape;215;p10"/>
          <p:cNvPicPr preferRelativeResize="0"/>
          <p:nvPr/>
        </p:nvPicPr>
        <p:blipFill rotWithShape="1">
          <a:blip r:embed="rId3">
            <a:alphaModFix/>
          </a:blip>
          <a:srcRect b="0" l="0" r="0" t="0"/>
          <a:stretch/>
        </p:blipFill>
        <p:spPr>
          <a:xfrm>
            <a:off x="825365" y="1829341"/>
            <a:ext cx="7360476" cy="4007255"/>
          </a:xfrm>
          <a:prstGeom prst="rect">
            <a:avLst/>
          </a:prstGeom>
          <a:noFill/>
          <a:ln>
            <a:noFill/>
          </a:ln>
        </p:spPr>
      </p:pic>
      <p:sp>
        <p:nvSpPr>
          <p:cNvPr id="216" name="Google Shape;216;p10"/>
          <p:cNvSpPr txBox="1"/>
          <p:nvPr/>
        </p:nvSpPr>
        <p:spPr>
          <a:xfrm>
            <a:off x="995615" y="5795856"/>
            <a:ext cx="71902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Event to Practical Agent Based Modeling: Reasons, Techniques, Tools</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Andrei Borshchev and Alexei Filippov. The 22nd International Conference of the System Dynamics Society, July 25 - 29, 2004, Oxford, England</a:t>
            </a:r>
            <a:endParaRPr/>
          </a:p>
          <a:p>
            <a:pPr indent="0" lvl="0" marL="0" marR="0" rtl="0" algn="l">
              <a:spcBef>
                <a:spcPts val="0"/>
              </a:spcBef>
              <a:spcAft>
                <a:spcPts val="0"/>
              </a:spcAft>
              <a:buNone/>
            </a:pPr>
            <a:r>
              <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0d3342532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1: Using Agents to Simulate Financial Transactions</a:t>
            </a:r>
            <a:endParaRPr/>
          </a:p>
          <a:p>
            <a:pPr indent="0" lvl="0" marL="0" rtl="0" algn="l">
              <a:spcBef>
                <a:spcPts val="0"/>
              </a:spcBef>
              <a:spcAft>
                <a:spcPts val="0"/>
              </a:spcAft>
              <a:buClr>
                <a:schemeClr val="accent1"/>
              </a:buClr>
              <a:buSzPct val="100000"/>
              <a:buFont typeface="Trebuchet MS"/>
              <a:buNone/>
            </a:pPr>
            <a:r>
              <a:t/>
            </a:r>
            <a:endParaRPr/>
          </a:p>
        </p:txBody>
      </p:sp>
      <p:sp>
        <p:nvSpPr>
          <p:cNvPr id="222" name="Google Shape;222;gd0d3342532_0_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PayMoney</a:t>
            </a:r>
            <a:r>
              <a:rPr lang="en-US"/>
              <a:t> app is a service for performing financial transaction using a mobile phone</a:t>
            </a:r>
            <a:endParaRPr/>
          </a:p>
          <a:p>
            <a:pPr indent="-342900" lvl="0" marL="342900" rtl="0" algn="l">
              <a:spcBef>
                <a:spcPts val="0"/>
              </a:spcBef>
              <a:spcAft>
                <a:spcPts val="0"/>
              </a:spcAft>
              <a:buSzPts val="1440"/>
              <a:buChar char="►"/>
            </a:pPr>
            <a:r>
              <a:rPr lang="en-US"/>
              <a:t>The app needs to have protection against financial fraud like money laundering.</a:t>
            </a:r>
            <a:endParaRPr/>
          </a:p>
          <a:p>
            <a:pPr indent="-342900" lvl="0" marL="342900" rtl="0" algn="l">
              <a:spcBef>
                <a:spcPts val="0"/>
              </a:spcBef>
              <a:spcAft>
                <a:spcPts val="0"/>
              </a:spcAft>
              <a:buSzPts val="1440"/>
              <a:buChar char="►"/>
            </a:pPr>
            <a:r>
              <a:rPr lang="en-US"/>
              <a:t>Since the app is newly launched, it does not have enough data to use advanced machine learning techniques to detect money laundering or any other kind of anomalies like fraud detection.</a:t>
            </a:r>
            <a:endParaRPr/>
          </a:p>
          <a:p>
            <a:pPr indent="-342900" lvl="0" marL="342900" rtl="0" algn="l">
              <a:spcBef>
                <a:spcPts val="0"/>
              </a:spcBef>
              <a:spcAft>
                <a:spcPts val="0"/>
              </a:spcAft>
              <a:buSzPts val="1440"/>
              <a:buChar char="►"/>
            </a:pPr>
            <a:r>
              <a:rPr lang="en-US"/>
              <a:t>An agent based model can be trained to generate synthetic data and study the financial transactions to detect anomalies in transaction behavior.</a:t>
            </a:r>
            <a:endParaRPr/>
          </a:p>
          <a:p>
            <a:pPr indent="0" lvl="0" marL="342900" rtl="0" algn="l">
              <a:spcBef>
                <a:spcPts val="100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d40d88f51_0_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28" name="Google Shape;228;gcd40d88f51_0_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Amp</a:t>
            </a:r>
            <a:r>
              <a:rPr lang="en-US">
                <a:solidFill>
                  <a:srgbClr val="545454"/>
                </a:solidFill>
                <a:highlight>
                  <a:srgbClr val="FFFFFF"/>
                </a:highlight>
                <a:latin typeface="Arial"/>
                <a:ea typeface="Arial"/>
                <a:cs typeface="Arial"/>
                <a:sym typeface="Arial"/>
              </a:rPr>
              <a:t>.</a:t>
            </a:r>
            <a:r>
              <a:rPr lang="en-US">
                <a:solidFill>
                  <a:srgbClr val="545454"/>
                </a:solidFill>
                <a:highlight>
                  <a:srgbClr val="FFFFFF"/>
                </a:highlight>
                <a:latin typeface="Arial"/>
                <a:ea typeface="Arial"/>
                <a:cs typeface="Arial"/>
                <a:sym typeface="Arial"/>
              </a:rPr>
              <a:t>The AMP project provides extensible frameworks and exemplary tools for representing, editing, generating, executing and visualizing agent-based models (ABMs) and any other domain requiring spatial, behavioral and functional features.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Entorama</a:t>
            </a:r>
            <a:r>
              <a:rPr lang="en-US">
                <a:solidFill>
                  <a:srgbClr val="545454"/>
                </a:solidFill>
                <a:highlight>
                  <a:srgbClr val="FFFFFF"/>
                </a:highlight>
                <a:latin typeface="Arial"/>
                <a:ea typeface="Arial"/>
                <a:cs typeface="Arial"/>
                <a:sym typeface="Arial"/>
              </a:rPr>
              <a:t> – Entorama is a 3D multi-agent modeling and simulation tool designed for simulation of decentralized systems.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FLAME</a:t>
            </a:r>
            <a:r>
              <a:rPr lang="en-US">
                <a:solidFill>
                  <a:srgbClr val="545454"/>
                </a:solidFill>
                <a:highlight>
                  <a:srgbClr val="FFFFFF"/>
                </a:highlight>
                <a:latin typeface="Arial"/>
                <a:ea typeface="Arial"/>
                <a:cs typeface="Arial"/>
                <a:sym typeface="Arial"/>
              </a:rPr>
              <a:t> (Flexible Large-scale Agent-based Modeling Environment) is a very general system for building detailed agent-based models that generates highly efficient simulation software that can run on any computing platform – in particular it can be run directly on High Performance parallel supercomputers (HPC) – as far as we know this is the only framework with this capability. It is also available in a GPU (graphics processing unit) version. It can also be run on any desktop or laptop on Macs, Windows or Linux. It is possible to set up large scale models with millions of agents.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d40d88f51_0_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34" name="Google Shape;234;gcd40d88f51_0_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05000"/>
              </a:lnSpc>
              <a:spcBef>
                <a:spcPts val="1100"/>
              </a:spcBef>
              <a:spcAft>
                <a:spcPts val="0"/>
              </a:spcAft>
              <a:buClr>
                <a:schemeClr val="dk1"/>
              </a:buClr>
              <a:buSzPts val="358"/>
              <a:buFont typeface="Arial"/>
              <a:buNone/>
            </a:pPr>
            <a:r>
              <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MASON</a:t>
            </a:r>
            <a:r>
              <a:rPr lang="en-US">
                <a:solidFill>
                  <a:srgbClr val="545454"/>
                </a:solidFill>
                <a:highlight>
                  <a:srgbClr val="FFFFFF"/>
                </a:highlight>
                <a:latin typeface="Arial"/>
                <a:ea typeface="Arial"/>
                <a:cs typeface="Arial"/>
                <a:sym typeface="Arial"/>
              </a:rPr>
              <a:t> is a fast discrete-event multiagent simulation library core in Java,designed to be the foundation for large custom-purpose Java simulations.</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MASS</a:t>
            </a:r>
            <a:r>
              <a:rPr lang="en-US">
                <a:solidFill>
                  <a:srgbClr val="545454"/>
                </a:solidFill>
                <a:highlight>
                  <a:srgbClr val="FFFFFF"/>
                </a:highlight>
                <a:latin typeface="Arial"/>
                <a:ea typeface="Arial"/>
                <a:cs typeface="Arial"/>
                <a:sym typeface="Arial"/>
              </a:rPr>
              <a:t> is a Multi-Agent Simulation Suite consists of four major components built around a simulation core.</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SzPts val="358"/>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MASyV</a:t>
            </a:r>
            <a:r>
              <a:rPr lang="en-US">
                <a:solidFill>
                  <a:srgbClr val="545454"/>
                </a:solidFill>
                <a:highlight>
                  <a:srgbClr val="FFFFFF"/>
                </a:highlight>
                <a:latin typeface="Arial"/>
                <a:ea typeface="Arial"/>
                <a:cs typeface="Arial"/>
                <a:sym typeface="Arial"/>
              </a:rPr>
              <a:t> is a Multi-Agent System Visualization platform. A user can write a simple ABM simulation in C, creating agent images in Gimp</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PS-I</a:t>
            </a:r>
            <a:r>
              <a:rPr lang="en-US">
                <a:solidFill>
                  <a:srgbClr val="545454"/>
                </a:solidFill>
                <a:highlight>
                  <a:srgbClr val="FFFFFF"/>
                </a:highlight>
                <a:latin typeface="Arial"/>
                <a:ea typeface="Arial"/>
                <a:cs typeface="Arial"/>
                <a:sym typeface="Arial"/>
              </a:rPr>
              <a:t> is an environment for running agent-based simulations. It is cross-platform, with binaries available for Win32.</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110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7">
                  <a:extLst>
                    <a:ext uri="{A12FA001-AC4F-418D-AE19-62706E023703}">
                      <ahyp:hlinkClr val="tx"/>
                    </a:ext>
                  </a:extLst>
                </a:hlinkClick>
              </a:rPr>
              <a:t>Repast</a:t>
            </a:r>
            <a:r>
              <a:rPr lang="en-US">
                <a:solidFill>
                  <a:srgbClr val="545454"/>
                </a:solidFill>
                <a:highlight>
                  <a:srgbClr val="FFFFFF"/>
                </a:highlight>
                <a:latin typeface="Arial"/>
                <a:ea typeface="Arial"/>
                <a:cs typeface="Arial"/>
                <a:sym typeface="Arial"/>
              </a:rPr>
              <a:t>. A free and open source agent-based modeling toolkit that simplifies model creation and use.</a:t>
            </a:r>
            <a:endParaRPr>
              <a:solidFill>
                <a:srgbClr val="545454"/>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cd40d88f51_0_1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40" name="Google Shape;240;gcd40d88f51_0_12"/>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NetLogo</a:t>
            </a:r>
            <a:r>
              <a:rPr lang="en-US">
                <a:solidFill>
                  <a:srgbClr val="545454"/>
                </a:solidFill>
                <a:highlight>
                  <a:srgbClr val="FFFFFF"/>
                </a:highlight>
                <a:latin typeface="Arial"/>
                <a:ea typeface="Arial"/>
                <a:cs typeface="Arial"/>
                <a:sym typeface="Arial"/>
              </a:rPr>
              <a:t>. A cross-platform multi-agent programmable modeling environment.</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Player/Stage</a:t>
            </a:r>
            <a:r>
              <a:rPr lang="en-US">
                <a:solidFill>
                  <a:srgbClr val="545454"/>
                </a:solidFill>
                <a:highlight>
                  <a:srgbClr val="FFFFFF"/>
                </a:highlight>
                <a:latin typeface="Arial"/>
                <a:ea typeface="Arial"/>
                <a:cs typeface="Arial"/>
                <a:sym typeface="Arial"/>
              </a:rPr>
              <a:t>. Free Software tools for robot and sensor applications.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SeSAm</a:t>
            </a:r>
            <a:r>
              <a:rPr lang="en-US">
                <a:solidFill>
                  <a:srgbClr val="545454"/>
                </a:solidFill>
                <a:highlight>
                  <a:srgbClr val="FFFFFF"/>
                </a:highlight>
                <a:latin typeface="Arial"/>
                <a:ea typeface="Arial"/>
                <a:cs typeface="Arial"/>
                <a:sym typeface="Arial"/>
              </a:rPr>
              <a:t>.  SeSAm (Shell for Simulated Agent Systems) provides a generic environment for modelling and experimenting with agent-based simulation.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TerraME</a:t>
            </a:r>
            <a:r>
              <a:rPr lang="en-US">
                <a:solidFill>
                  <a:srgbClr val="545454"/>
                </a:solidFill>
                <a:highlight>
                  <a:srgbClr val="FFFFFF"/>
                </a:highlight>
                <a:latin typeface="Arial"/>
                <a:ea typeface="Arial"/>
                <a:cs typeface="Arial"/>
                <a:sym typeface="Arial"/>
              </a:rPr>
              <a:t>. is a programming environment for spatial dynamical modelling. It supports cellular automata, agent-based models, and network models running in 2D cell spaces. TerraME provides an interface to TerraLib geographical database, allowing models direct access to geospatial data. Its modelling language has in-built functions that makes it easier to develop multi-scale and multi-paradigm models for environmental applications.</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d40d88f51_0_1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Mesa</a:t>
            </a:r>
            <a:endParaRPr/>
          </a:p>
        </p:txBody>
      </p:sp>
      <p:pic>
        <p:nvPicPr>
          <p:cNvPr id="246" name="Google Shape;246;gcd40d88f51_0_18"/>
          <p:cNvPicPr preferRelativeResize="0"/>
          <p:nvPr/>
        </p:nvPicPr>
        <p:blipFill>
          <a:blip r:embed="rId3">
            <a:alphaModFix/>
          </a:blip>
          <a:stretch>
            <a:fillRect/>
          </a:stretch>
        </p:blipFill>
        <p:spPr>
          <a:xfrm>
            <a:off x="824675" y="1521702"/>
            <a:ext cx="7720524" cy="430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cd40d88f51_0_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Overview of Mesa's Core Features</a:t>
            </a:r>
            <a:endParaRPr/>
          </a:p>
          <a:p>
            <a:pPr indent="0" lvl="0" marL="0" rtl="0" algn="l">
              <a:spcBef>
                <a:spcPts val="0"/>
              </a:spcBef>
              <a:spcAft>
                <a:spcPts val="0"/>
              </a:spcAft>
              <a:buNone/>
            </a:pPr>
            <a:r>
              <a:t/>
            </a:r>
            <a:endParaRPr/>
          </a:p>
        </p:txBody>
      </p:sp>
      <p:sp>
        <p:nvSpPr>
          <p:cNvPr id="252" name="Google Shape;252;gcd40d88f51_0_38"/>
          <p:cNvSpPr txBox="1"/>
          <p:nvPr>
            <p:ph idx="1" type="body"/>
          </p:nvPr>
        </p:nvSpPr>
        <p:spPr>
          <a:xfrm>
            <a:off x="67732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Modeling</a:t>
            </a:r>
            <a:endParaRPr b="1" sz="3000"/>
          </a:p>
          <a:p>
            <a:pPr indent="0" lvl="0" marL="0" rtl="0" algn="l">
              <a:spcBef>
                <a:spcPts val="1000"/>
              </a:spcBef>
              <a:spcAft>
                <a:spcPts val="0"/>
              </a:spcAft>
              <a:buNone/>
            </a:pPr>
            <a:r>
              <a:rPr b="1" lang="en-US" sz="1933"/>
              <a:t>-Modules =&gt; Agent class + Model class</a:t>
            </a:r>
            <a:endParaRPr b="1" sz="1933"/>
          </a:p>
          <a:p>
            <a:pPr indent="0" lvl="0" marL="0" rtl="0" algn="l">
              <a:spcBef>
                <a:spcPts val="1000"/>
              </a:spcBef>
              <a:spcAft>
                <a:spcPts val="0"/>
              </a:spcAft>
              <a:buNone/>
            </a:pPr>
            <a:r>
              <a:rPr b="1" lang="en-US" sz="1933"/>
              <a:t>-Scheduler =&gt; Define sequence of agent actions</a:t>
            </a:r>
            <a:endParaRPr b="1" sz="1933"/>
          </a:p>
          <a:p>
            <a:pPr indent="0" lvl="0" marL="0" rtl="0" algn="l">
              <a:spcBef>
                <a:spcPts val="1000"/>
              </a:spcBef>
              <a:spcAft>
                <a:spcPts val="0"/>
              </a:spcAft>
              <a:buNone/>
            </a:pPr>
            <a:r>
              <a:rPr b="1" lang="en-US" sz="1933"/>
              <a:t>-Space =&gt; Define space for agents to move</a:t>
            </a:r>
            <a:endParaRPr b="1" sz="1933"/>
          </a:p>
        </p:txBody>
      </p:sp>
      <p:sp>
        <p:nvSpPr>
          <p:cNvPr id="253" name="Google Shape;253;gcd40d88f51_0_38"/>
          <p:cNvSpPr txBox="1"/>
          <p:nvPr>
            <p:ph idx="1" type="body"/>
          </p:nvPr>
        </p:nvSpPr>
        <p:spPr>
          <a:xfrm>
            <a:off x="3761753"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Analysis</a:t>
            </a:r>
            <a:endParaRPr b="1" sz="3000"/>
          </a:p>
          <a:p>
            <a:pPr indent="0" lvl="0" marL="0" rtl="0" algn="l">
              <a:spcBef>
                <a:spcPts val="1000"/>
              </a:spcBef>
              <a:spcAft>
                <a:spcPts val="0"/>
              </a:spcAft>
              <a:buNone/>
            </a:pPr>
            <a:r>
              <a:rPr b="1" lang="en-US" sz="1900"/>
              <a:t>-Data collector =&gt; Tools to collect data generated from your model</a:t>
            </a:r>
            <a:endParaRPr b="1" sz="1900"/>
          </a:p>
          <a:p>
            <a:pPr indent="0" lvl="0" marL="0" rtl="0" algn="l">
              <a:spcBef>
                <a:spcPts val="1000"/>
              </a:spcBef>
              <a:spcAft>
                <a:spcPts val="0"/>
              </a:spcAft>
              <a:buNone/>
            </a:pPr>
            <a:r>
              <a:rPr b="1" lang="en-US" sz="1900"/>
              <a:t>-Model parameterization =&gt; Run model multiple times with different parameter values</a:t>
            </a:r>
            <a:endParaRPr b="1" sz="1900"/>
          </a:p>
        </p:txBody>
      </p:sp>
      <p:sp>
        <p:nvSpPr>
          <p:cNvPr id="254" name="Google Shape;254;gcd40d88f51_0_38"/>
          <p:cNvSpPr txBox="1"/>
          <p:nvPr>
            <p:ph idx="1" type="body"/>
          </p:nvPr>
        </p:nvSpPr>
        <p:spPr>
          <a:xfrm>
            <a:off x="684617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Visualization</a:t>
            </a:r>
            <a:endParaRPr b="1" sz="3000"/>
          </a:p>
          <a:p>
            <a:pPr indent="0" lvl="0" marL="0" rtl="0" algn="l">
              <a:spcBef>
                <a:spcPts val="1000"/>
              </a:spcBef>
              <a:spcAft>
                <a:spcPts val="0"/>
              </a:spcAft>
              <a:buNone/>
            </a:pPr>
            <a:r>
              <a:rPr b="1" lang="en-US" sz="1900"/>
              <a:t>-</a:t>
            </a:r>
            <a:r>
              <a:rPr b="1" lang="en-US" sz="1900"/>
              <a:t>ModularVisualization =&gt; Small local server to render model on a browser</a:t>
            </a:r>
            <a:endParaRPr b="1" sz="1900"/>
          </a:p>
          <a:p>
            <a:pPr indent="0" lvl="0" marL="0" rtl="0" algn="l">
              <a:spcBef>
                <a:spcPts val="1000"/>
              </a:spcBef>
              <a:spcAft>
                <a:spcPts val="0"/>
              </a:spcAft>
              <a:buNone/>
            </a:pPr>
            <a:r>
              <a:rPr b="1" lang="en-US" sz="1900"/>
              <a:t>-modules =&gt; Draw different types of data</a:t>
            </a:r>
            <a:endParaRPr b="1"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cd40d88f51_0_2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Mesa's Core Features</a:t>
            </a:r>
            <a:endParaRPr/>
          </a:p>
        </p:txBody>
      </p:sp>
      <p:pic>
        <p:nvPicPr>
          <p:cNvPr id="260" name="Google Shape;260;gcd40d88f51_0_25"/>
          <p:cNvPicPr preferRelativeResize="0"/>
          <p:nvPr/>
        </p:nvPicPr>
        <p:blipFill>
          <a:blip r:embed="rId3">
            <a:alphaModFix/>
          </a:blip>
          <a:stretch>
            <a:fillRect/>
          </a:stretch>
        </p:blipFill>
        <p:spPr>
          <a:xfrm>
            <a:off x="948125" y="1670150"/>
            <a:ext cx="8180825" cy="414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49" name="Google Shape;149;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lang="en-US">
                <a:solidFill>
                  <a:srgbClr val="3F3F3F"/>
                </a:solidFill>
              </a:rPr>
              <a:t>Computer based model to simulate the behavior of individual agents</a:t>
            </a:r>
            <a:endParaRPr>
              <a:solidFill>
                <a:srgbClr val="3F3F3F"/>
              </a:solidFill>
            </a:endParaRPr>
          </a:p>
          <a:p>
            <a:pPr indent="-365760" lvl="0" marL="342900" rtl="0" algn="l">
              <a:spcBef>
                <a:spcPts val="1000"/>
              </a:spcBef>
              <a:spcAft>
                <a:spcPts val="0"/>
              </a:spcAft>
              <a:buSzPts val="1800"/>
              <a:buFont typeface="Trebuchet MS"/>
              <a:buChar char="►"/>
            </a:pPr>
            <a:r>
              <a:rPr lang="en-US">
                <a:solidFill>
                  <a:srgbClr val="3F3F3F"/>
                </a:solidFill>
              </a:rPr>
              <a:t>An agent is any entity which can be considered to behave autonomously, assessing its own individual situation and making decisions based on this situation according to a set of rules.</a:t>
            </a:r>
            <a:endParaRPr>
              <a:solidFill>
                <a:srgbClr val="3F3F3F"/>
              </a:solidFill>
            </a:endParaRPr>
          </a:p>
          <a:p>
            <a:pPr indent="-365760" lvl="0" marL="342900" rtl="0" algn="l">
              <a:spcBef>
                <a:spcPts val="1000"/>
              </a:spcBef>
              <a:spcAft>
                <a:spcPts val="0"/>
              </a:spcAft>
              <a:buSzPts val="1800"/>
              <a:buFont typeface="Trebuchet MS"/>
              <a:buChar char="►"/>
            </a:pPr>
            <a:r>
              <a:rPr lang="en-US">
                <a:solidFill>
                  <a:srgbClr val="3F3F3F"/>
                </a:solidFill>
                <a:highlight>
                  <a:srgbClr val="FFFFFF"/>
                </a:highlight>
              </a:rPr>
              <a:t>ABMs are widely used in a variety of disciplines to simulate dynamical behaviors of systems made of a large number of entities</a:t>
            </a:r>
            <a:endParaRPr>
              <a:solidFill>
                <a:srgbClr val="3F3F3F"/>
              </a:solidFill>
            </a:endParaRPr>
          </a:p>
          <a:p>
            <a:pPr indent="0" lvl="0" marL="0" rtl="0" algn="l">
              <a:spcBef>
                <a:spcPts val="1000"/>
              </a:spcBef>
              <a:spcAft>
                <a:spcPts val="0"/>
              </a:spcAft>
              <a:buSzPts val="1440"/>
              <a:buNone/>
            </a:pPr>
            <a:br>
              <a:rPr lang="en-US">
                <a:solidFill>
                  <a:srgbClr val="3F3F3F"/>
                </a:solidFill>
              </a:rPr>
            </a:b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cd40d88f51_0_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Modeling Modules</a:t>
            </a:r>
            <a:endParaRPr/>
          </a:p>
        </p:txBody>
      </p:sp>
      <p:pic>
        <p:nvPicPr>
          <p:cNvPr id="266" name="Google Shape;266;gcd40d88f51_0_32"/>
          <p:cNvPicPr preferRelativeResize="0"/>
          <p:nvPr/>
        </p:nvPicPr>
        <p:blipFill>
          <a:blip r:embed="rId3">
            <a:alphaModFix/>
          </a:blip>
          <a:stretch>
            <a:fillRect/>
          </a:stretch>
        </p:blipFill>
        <p:spPr>
          <a:xfrm>
            <a:off x="1957463" y="1413800"/>
            <a:ext cx="6036526" cy="524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cd40d88f51_0_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Analysis</a:t>
            </a:r>
            <a:endParaRPr/>
          </a:p>
        </p:txBody>
      </p:sp>
      <p:pic>
        <p:nvPicPr>
          <p:cNvPr id="272" name="Google Shape;272;gcd40d88f51_0_54"/>
          <p:cNvPicPr preferRelativeResize="0"/>
          <p:nvPr/>
        </p:nvPicPr>
        <p:blipFill>
          <a:blip r:embed="rId3">
            <a:alphaModFix/>
          </a:blip>
          <a:stretch>
            <a:fillRect/>
          </a:stretch>
        </p:blipFill>
        <p:spPr>
          <a:xfrm>
            <a:off x="1038925" y="1497450"/>
            <a:ext cx="7755751" cy="459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cd40d88f51_0_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a:t>
            </a:r>
            <a:endParaRPr/>
          </a:p>
        </p:txBody>
      </p:sp>
      <p:pic>
        <p:nvPicPr>
          <p:cNvPr id="278" name="Google Shape;278;gcd40d88f51_0_60"/>
          <p:cNvPicPr preferRelativeResize="0"/>
          <p:nvPr/>
        </p:nvPicPr>
        <p:blipFill>
          <a:blip r:embed="rId3">
            <a:alphaModFix/>
          </a:blip>
          <a:stretch>
            <a:fillRect/>
          </a:stretch>
        </p:blipFill>
        <p:spPr>
          <a:xfrm>
            <a:off x="570575" y="1549500"/>
            <a:ext cx="8703550" cy="537256"/>
          </a:xfrm>
          <a:prstGeom prst="rect">
            <a:avLst/>
          </a:prstGeom>
          <a:noFill/>
          <a:ln>
            <a:noFill/>
          </a:ln>
        </p:spPr>
      </p:pic>
      <p:pic>
        <p:nvPicPr>
          <p:cNvPr id="279" name="Google Shape;279;gcd40d88f51_0_60"/>
          <p:cNvPicPr preferRelativeResize="0"/>
          <p:nvPr/>
        </p:nvPicPr>
        <p:blipFill>
          <a:blip r:embed="rId4">
            <a:alphaModFix/>
          </a:blip>
          <a:stretch>
            <a:fillRect/>
          </a:stretch>
        </p:blipFill>
        <p:spPr>
          <a:xfrm>
            <a:off x="570575" y="2306050"/>
            <a:ext cx="8703550" cy="326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d0d3342532_0_3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- 1</a:t>
            </a:r>
            <a:endParaRPr/>
          </a:p>
          <a:p>
            <a:pPr indent="0" lvl="0" marL="0" rtl="0" algn="l">
              <a:spcBef>
                <a:spcPts val="0"/>
              </a:spcBef>
              <a:spcAft>
                <a:spcPts val="0"/>
              </a:spcAft>
              <a:buClr>
                <a:schemeClr val="accent1"/>
              </a:buClr>
              <a:buSzPts val="3600"/>
              <a:buFont typeface="Trebuchet MS"/>
              <a:buNone/>
            </a:pPr>
            <a:r>
              <a:t/>
            </a:r>
            <a:endParaRPr/>
          </a:p>
        </p:txBody>
      </p:sp>
      <p:sp>
        <p:nvSpPr>
          <p:cNvPr id="285" name="Google Shape;285;gd0d3342532_0_3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Setting up the IDE - Anaconda Navigator</a:t>
            </a:r>
            <a:endParaRPr/>
          </a:p>
          <a:p>
            <a:pPr indent="0" lvl="0" marL="0" rtl="0" algn="l">
              <a:spcBef>
                <a:spcPts val="1000"/>
              </a:spcBef>
              <a:spcAft>
                <a:spcPts val="0"/>
              </a:spcAft>
              <a:buSzPts val="1440"/>
              <a:buNone/>
            </a:pPr>
            <a:r>
              <a:rPr lang="en-US"/>
              <a:t>Installing Mesa and other libraries</a:t>
            </a:r>
            <a:endParaRPr/>
          </a:p>
          <a:p>
            <a:pPr indent="0" lvl="0" marL="0" rtl="0" algn="l">
              <a:spcBef>
                <a:spcPts val="1000"/>
              </a:spcBef>
              <a:spcAft>
                <a:spcPts val="0"/>
              </a:spcAft>
              <a:buSzPts val="1440"/>
              <a:buNone/>
            </a:pPr>
            <a:r>
              <a:rPr lang="en-US"/>
              <a:t>Working on Jupyter Notebook</a:t>
            </a:r>
            <a:br>
              <a:rPr lang="en-US"/>
            </a:br>
            <a:endParaRPr/>
          </a:p>
        </p:txBody>
      </p:sp>
      <p:sp>
        <p:nvSpPr>
          <p:cNvPr id="286" name="Google Shape;286;gd0d3342532_0_32"/>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a:t>
            </a:r>
            <a:endParaRPr sz="36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cd40d88f51_0_9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Oriented Programming in Python</a:t>
            </a:r>
            <a:endParaRPr/>
          </a:p>
          <a:p>
            <a:pPr indent="0" lvl="0" marL="0" rtl="0" algn="l">
              <a:spcBef>
                <a:spcPts val="0"/>
              </a:spcBef>
              <a:spcAft>
                <a:spcPts val="0"/>
              </a:spcAft>
              <a:buClr>
                <a:schemeClr val="accent1"/>
              </a:buClr>
              <a:buSzPts val="3600"/>
              <a:buFont typeface="Trebuchet MS"/>
              <a:buNone/>
            </a:pPr>
            <a:r>
              <a:rPr lang="en-US" sz="2400"/>
              <a:t>Skip if you know the concept</a:t>
            </a:r>
            <a:endParaRPr sz="2400"/>
          </a:p>
        </p:txBody>
      </p:sp>
      <p:sp>
        <p:nvSpPr>
          <p:cNvPr id="292" name="Google Shape;292;gcd40d88f51_0_9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Introduction: </a:t>
            </a:r>
            <a:r>
              <a:rPr lang="en-US" u="sng">
                <a:solidFill>
                  <a:schemeClr val="hlink"/>
                </a:solidFill>
                <a:hlinkClick r:id="rId3"/>
              </a:rPr>
              <a:t>https://realpython.com/lessons/what-object-oriented-programming-oop/</a:t>
            </a:r>
            <a:endParaRPr/>
          </a:p>
          <a:p>
            <a:pPr indent="0" lvl="0" marL="0" rtl="0" algn="l">
              <a:spcBef>
                <a:spcPts val="1000"/>
              </a:spcBef>
              <a:spcAft>
                <a:spcPts val="0"/>
              </a:spcAft>
              <a:buSzPts val="1440"/>
              <a:buNone/>
            </a:pPr>
            <a:r>
              <a:t/>
            </a:r>
            <a:endParaRPr/>
          </a:p>
        </p:txBody>
      </p:sp>
      <p:pic>
        <p:nvPicPr>
          <p:cNvPr id="293" name="Google Shape;293;gcd40d88f51_0_98"/>
          <p:cNvPicPr preferRelativeResize="0"/>
          <p:nvPr/>
        </p:nvPicPr>
        <p:blipFill>
          <a:blip r:embed="rId4">
            <a:alphaModFix/>
          </a:blip>
          <a:stretch>
            <a:fillRect/>
          </a:stretch>
        </p:blipFill>
        <p:spPr>
          <a:xfrm>
            <a:off x="677320" y="2828725"/>
            <a:ext cx="3899604" cy="3880800"/>
          </a:xfrm>
          <a:prstGeom prst="rect">
            <a:avLst/>
          </a:prstGeom>
          <a:noFill/>
          <a:ln>
            <a:noFill/>
          </a:ln>
        </p:spPr>
      </p:pic>
      <p:pic>
        <p:nvPicPr>
          <p:cNvPr id="294" name="Google Shape;294;gcd40d88f51_0_98"/>
          <p:cNvPicPr preferRelativeResize="0"/>
          <p:nvPr/>
        </p:nvPicPr>
        <p:blipFill>
          <a:blip r:embed="rId5">
            <a:alphaModFix/>
          </a:blip>
          <a:stretch>
            <a:fillRect/>
          </a:stretch>
        </p:blipFill>
        <p:spPr>
          <a:xfrm>
            <a:off x="5027371" y="2828725"/>
            <a:ext cx="3809511" cy="388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cd40d88f51_0_10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- 2</a:t>
            </a:r>
            <a:endParaRPr/>
          </a:p>
          <a:p>
            <a:pPr indent="0" lvl="0" marL="0" rtl="0" algn="l">
              <a:spcBef>
                <a:spcPts val="0"/>
              </a:spcBef>
              <a:spcAft>
                <a:spcPts val="0"/>
              </a:spcAft>
              <a:buClr>
                <a:schemeClr val="accent1"/>
              </a:buClr>
              <a:buSzPts val="3600"/>
              <a:buFont typeface="Trebuchet MS"/>
              <a:buNone/>
            </a:pPr>
            <a:r>
              <a:t/>
            </a:r>
            <a:endParaRPr/>
          </a:p>
        </p:txBody>
      </p:sp>
      <p:sp>
        <p:nvSpPr>
          <p:cNvPr id="300" name="Google Shape;300;gcd40d88f51_0_10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Brush up object oriented programming</a:t>
            </a:r>
            <a:endParaRPr/>
          </a:p>
        </p:txBody>
      </p:sp>
      <p:sp>
        <p:nvSpPr>
          <p:cNvPr id="301" name="Google Shape;301;gcd40d88f51_0_109"/>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 AGAIN!</a:t>
            </a:r>
            <a:endParaRPr sz="3600">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cd40d88f51_0_1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a:t>
            </a:r>
            <a:endParaRPr/>
          </a:p>
        </p:txBody>
      </p:sp>
      <p:sp>
        <p:nvSpPr>
          <p:cNvPr id="307" name="Google Shape;307;gcd40d88f51_0_1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AutoNum type="arabicPeriod"/>
            </a:pPr>
            <a:r>
              <a:rPr lang="en-US"/>
              <a:t>Avoids looping to access data from each step.</a:t>
            </a:r>
            <a:endParaRPr/>
          </a:p>
          <a:p>
            <a:pPr indent="-320040" lvl="0" marL="457200" rtl="0" algn="l">
              <a:spcBef>
                <a:spcPts val="0"/>
              </a:spcBef>
              <a:spcAft>
                <a:spcPts val="0"/>
              </a:spcAft>
              <a:buSzPts val="1440"/>
              <a:buAutoNum type="arabicPeriod"/>
            </a:pPr>
            <a:r>
              <a:rPr lang="en-US"/>
              <a:t>Handles data collection and storage.</a:t>
            </a:r>
            <a:endParaRPr/>
          </a:p>
          <a:p>
            <a:pPr indent="-320040" lvl="0" marL="457200" rtl="0" algn="l">
              <a:spcBef>
                <a:spcPts val="0"/>
              </a:spcBef>
              <a:spcAft>
                <a:spcPts val="0"/>
              </a:spcAft>
              <a:buSzPts val="1440"/>
              <a:buAutoNum type="arabicPeriod"/>
            </a:pPr>
            <a:r>
              <a:rPr lang="en-US"/>
              <a:t>Stores 3 categories of data - </a:t>
            </a:r>
            <a:endParaRPr/>
          </a:p>
          <a:p>
            <a:pPr indent="-320040" lvl="0" marL="914400" rtl="0" algn="l">
              <a:spcBef>
                <a:spcPts val="0"/>
              </a:spcBef>
              <a:spcAft>
                <a:spcPts val="0"/>
              </a:spcAft>
              <a:buSzPts val="1440"/>
              <a:buChar char="-"/>
            </a:pPr>
            <a:r>
              <a:rPr lang="en-US"/>
              <a:t>Model level variables</a:t>
            </a:r>
            <a:endParaRPr/>
          </a:p>
          <a:p>
            <a:pPr indent="-320040" lvl="0" marL="914400" rtl="0" algn="l">
              <a:spcBef>
                <a:spcPts val="0"/>
              </a:spcBef>
              <a:spcAft>
                <a:spcPts val="0"/>
              </a:spcAft>
              <a:buSzPts val="1440"/>
              <a:buChar char="-"/>
            </a:pPr>
            <a:r>
              <a:rPr lang="en-US"/>
              <a:t>Agent level variables</a:t>
            </a:r>
            <a:endParaRPr/>
          </a:p>
          <a:p>
            <a:pPr indent="-320040" lvl="0" marL="914400" rtl="0" algn="l">
              <a:spcBef>
                <a:spcPts val="0"/>
              </a:spcBef>
              <a:spcAft>
                <a:spcPts val="0"/>
              </a:spcAft>
              <a:buSzPts val="1440"/>
              <a:buChar char="-"/>
            </a:pPr>
            <a:r>
              <a:rPr lang="en-US"/>
              <a:t>Tables</a:t>
            </a:r>
            <a:endParaRPr/>
          </a:p>
          <a:p>
            <a:pPr indent="-320040" lvl="0" marL="457200" rtl="0" algn="l">
              <a:spcBef>
                <a:spcPts val="0"/>
              </a:spcBef>
              <a:spcAft>
                <a:spcPts val="0"/>
              </a:spcAft>
              <a:buSzPts val="1440"/>
              <a:buAutoNum type="arabicPeriod"/>
            </a:pPr>
            <a:r>
              <a:rPr lang="en-US"/>
              <a:t>Model-level and agent-level variables are added to the datacollector along with functions for collecting them.</a:t>
            </a:r>
            <a:endParaRPr/>
          </a:p>
          <a:p>
            <a:pPr indent="-320040" lvl="0" marL="457200" rtl="0" algn="l">
              <a:spcBef>
                <a:spcPts val="0"/>
              </a:spcBef>
              <a:spcAft>
                <a:spcPts val="0"/>
              </a:spcAft>
              <a:buSzPts val="1440"/>
              <a:buAutoNum type="arabicPeriod"/>
            </a:pPr>
            <a:r>
              <a:rPr lang="en-US"/>
              <a:t>Model level collection function take model objects as input</a:t>
            </a:r>
            <a:endParaRPr/>
          </a:p>
          <a:p>
            <a:pPr indent="-320040" lvl="0" marL="457200" rtl="0" algn="l">
              <a:spcBef>
                <a:spcPts val="0"/>
              </a:spcBef>
              <a:spcAft>
                <a:spcPts val="0"/>
              </a:spcAft>
              <a:buSzPts val="1440"/>
              <a:buAutoNum type="arabicPeriod"/>
            </a:pPr>
            <a:r>
              <a:rPr lang="en-US"/>
              <a:t>Agent level collection function take agent object as input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cd40d88f51_0_1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313" name="Google Shape;313;gcd40d88f51_0_1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solidFill>
                  <a:srgbClr val="404040"/>
                </a:solidFill>
              </a:rPr>
              <a:t>When the data collector’s </a:t>
            </a:r>
            <a:r>
              <a:rPr lang="en-US">
                <a:solidFill>
                  <a:srgbClr val="E74C3C"/>
                </a:solidFill>
              </a:rPr>
              <a:t>collect</a:t>
            </a:r>
            <a:r>
              <a:rPr lang="en-US">
                <a:solidFill>
                  <a:srgbClr val="404040"/>
                </a:solidFill>
              </a:rPr>
              <a:t> method is called, with a model object as its argument, it applies each model-level collection function to the model, and stores the results in a dictionary, associating the current value with the current step of the model. </a:t>
            </a:r>
            <a:endParaRPr>
              <a:solidFill>
                <a:srgbClr val="404040"/>
              </a:solidFill>
            </a:endParaRPr>
          </a:p>
          <a:p>
            <a:pPr indent="-342900" lvl="0" marL="457200" rtl="0" algn="l">
              <a:spcBef>
                <a:spcPts val="0"/>
              </a:spcBef>
              <a:spcAft>
                <a:spcPts val="0"/>
              </a:spcAft>
              <a:buSzPts val="1800"/>
              <a:buAutoNum type="arabicPeriod"/>
            </a:pPr>
            <a:r>
              <a:rPr lang="en-US">
                <a:solidFill>
                  <a:srgbClr val="404040"/>
                </a:solidFill>
              </a:rPr>
              <a:t>Similarly, the method applies each agent-level collection function to each agent currently in the schedule, associating the resulting value with the step of the model, and the agent’s </a:t>
            </a:r>
            <a:r>
              <a:rPr lang="en-US">
                <a:solidFill>
                  <a:srgbClr val="E74C3C"/>
                </a:solidFill>
              </a:rPr>
              <a:t>unique_id</a:t>
            </a:r>
            <a:r>
              <a:rPr lang="en-US">
                <a:solidFill>
                  <a:srgbClr val="404040"/>
                </a:solidFill>
              </a:rPr>
              <a:t>.</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cd40d88f51_0_1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319" name="Google Shape;319;gcd40d88f51_0_1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47500"/>
          </a:bodyPr>
          <a:lstStyle/>
          <a:p>
            <a:pPr indent="-326628" lvl="0" marL="457200" rtl="0" algn="l">
              <a:spcBef>
                <a:spcPts val="1000"/>
              </a:spcBef>
              <a:spcAft>
                <a:spcPts val="0"/>
              </a:spcAft>
              <a:buSzPct val="100000"/>
              <a:buAutoNum type="arabicPeriod"/>
            </a:pPr>
            <a:r>
              <a:rPr lang="en-US" sz="3250">
                <a:solidFill>
                  <a:srgbClr val="3F3F3F"/>
                </a:solidFill>
              </a:rPr>
              <a:t>A DataCollector is instantiated with two dictionaries of reporter names and associated variable names or functions for each, one for each:</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model-level data and one for agent-level data; </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a third dictionary provides table names and columns. </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Variable names are converted into functions which retrieve attributes of that name.</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Datacollector function sketch: </a:t>
            </a:r>
            <a:endParaRPr sz="3250">
              <a:solidFill>
                <a:srgbClr val="3F3F3F"/>
              </a:solidFill>
            </a:endParaRPr>
          </a:p>
          <a:p>
            <a:pPr indent="0" lvl="0" marL="457200" rtl="0" algn="l">
              <a:spcBef>
                <a:spcPts val="1000"/>
              </a:spcBef>
              <a:spcAft>
                <a:spcPts val="0"/>
              </a:spcAft>
              <a:buNone/>
            </a:pPr>
            <a:r>
              <a:rPr lang="en-US" sz="3250">
                <a:solidFill>
                  <a:srgbClr val="3F3F3F"/>
                </a:solidFill>
              </a:rPr>
              <a:t>self.datacollector = DataCollector( model_reporters={"Model_name of your choice": model_value_at_each_step}, agent_reporters={"Agent_name_of_your_choice": agent_value_per_id_at_each_step})</a:t>
            </a:r>
            <a:endParaRPr sz="3250">
              <a:solidFill>
                <a:srgbClr val="3F3F3F"/>
              </a:solidFill>
            </a:endParaRPr>
          </a:p>
          <a:p>
            <a:pPr indent="-326628" lvl="0" marL="457200" rtl="0" algn="l">
              <a:spcBef>
                <a:spcPts val="1000"/>
              </a:spcBef>
              <a:spcAft>
                <a:spcPts val="0"/>
              </a:spcAft>
              <a:buSzPct val="100000"/>
              <a:buAutoNum type="arabicPeriod"/>
            </a:pPr>
            <a:r>
              <a:rPr lang="en-US" sz="3250">
                <a:solidFill>
                  <a:srgbClr val="3F3F3F"/>
                </a:solidFill>
              </a:rPr>
              <a:t>Exploring DataCollector: </a:t>
            </a:r>
            <a:endParaRPr sz="3250">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https://mesa.readthedocs.io/en/master/_modules/datacollection.html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cd40d88f51_0_1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BatchRunner</a:t>
            </a:r>
            <a:endParaRPr/>
          </a:p>
        </p:txBody>
      </p:sp>
      <p:sp>
        <p:nvSpPr>
          <p:cNvPr id="325" name="Google Shape;325;gcd40d88f51_0_1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marR="114300" rtl="0" algn="l">
              <a:lnSpc>
                <a:spcPct val="140000"/>
              </a:lnSpc>
              <a:spcBef>
                <a:spcPts val="0"/>
              </a:spcBef>
              <a:spcAft>
                <a:spcPts val="0"/>
              </a:spcAft>
              <a:buSzPts val="1800"/>
              <a:buFont typeface="Trebuchet MS"/>
              <a:buAutoNum type="arabicPeriod"/>
            </a:pPr>
            <a:r>
              <a:rPr lang="en-US">
                <a:solidFill>
                  <a:srgbClr val="3F3F3F"/>
                </a:solidFill>
              </a:rPr>
              <a:t>A single class to manage a batch run or parameter sweep of a given model.</a:t>
            </a:r>
            <a:endParaRPr>
              <a:solidFill>
                <a:srgbClr val="3F3F3F"/>
              </a:solidFill>
            </a:endParaRPr>
          </a:p>
          <a:p>
            <a:pPr indent="-342900" lvl="0" marL="457200" rtl="0" algn="l">
              <a:spcBef>
                <a:spcPts val="0"/>
              </a:spcBef>
              <a:spcAft>
                <a:spcPts val="0"/>
              </a:spcAft>
              <a:buSzPts val="1800"/>
              <a:buAutoNum type="arabicPeriod"/>
            </a:pPr>
            <a:r>
              <a:rPr lang="en-US"/>
              <a:t>Provides method to run your model with specific parameters multiple times.</a:t>
            </a:r>
            <a:endParaRPr/>
          </a:p>
          <a:p>
            <a:pPr indent="-342900" lvl="0" marL="457200" rtl="0" algn="l">
              <a:spcBef>
                <a:spcPts val="0"/>
              </a:spcBef>
              <a:spcAft>
                <a:spcPts val="0"/>
              </a:spcAft>
              <a:buSzPts val="1800"/>
              <a:buAutoNum type="arabicPeriod"/>
            </a:pPr>
            <a:r>
              <a:rPr lang="en-US"/>
              <a:t>Avoids the execution of for loop.</a:t>
            </a:r>
            <a:endParaRPr/>
          </a:p>
          <a:p>
            <a:pPr indent="-342900" lvl="0" marL="457200" rtl="0" algn="l">
              <a:spcBef>
                <a:spcPts val="0"/>
              </a:spcBef>
              <a:spcAft>
                <a:spcPts val="0"/>
              </a:spcAft>
              <a:buSzPts val="1800"/>
              <a:buFont typeface="Trebuchet MS"/>
              <a:buAutoNum type="arabicPeriod"/>
            </a:pPr>
            <a:r>
              <a:rPr lang="en-US">
                <a:solidFill>
                  <a:srgbClr val="3F3F3F"/>
                </a:solidFill>
              </a:rPr>
              <a:t>run_all() -&gt; runs the model at all parameter combinations and store results.</a:t>
            </a:r>
            <a:endParaRPr>
              <a:solidFill>
                <a:srgbClr val="3F3F3F"/>
              </a:solidFill>
            </a:endParaRPr>
          </a:p>
          <a:p>
            <a:pPr indent="-342900" lvl="0" marL="457200" rtl="0" algn="l">
              <a:spcBef>
                <a:spcPts val="0"/>
              </a:spcBef>
              <a:spcAft>
                <a:spcPts val="0"/>
              </a:spcAft>
              <a:buSzPts val="1800"/>
              <a:buFont typeface="Trebuchet MS"/>
              <a:buAutoNum type="arabicPeriod"/>
            </a:pPr>
            <a:r>
              <a:rPr lang="en-US">
                <a:solidFill>
                  <a:srgbClr val="404040"/>
                </a:solidFill>
              </a:rPr>
              <a:t>self.running variable enables conditional shut off of the model once a condition is met. </a:t>
            </a:r>
            <a:endParaRPr>
              <a:solidFill>
                <a:srgbClr val="3F3F3F"/>
              </a:solidFill>
            </a:endParaRPr>
          </a:p>
          <a:p>
            <a:pPr indent="-342900" lvl="0" marL="457200" rtl="0" algn="l">
              <a:spcBef>
                <a:spcPts val="0"/>
              </a:spcBef>
              <a:spcAft>
                <a:spcPts val="0"/>
              </a:spcAft>
              <a:buSzPts val="1800"/>
              <a:buAutoNum type="arabicPeriod"/>
            </a:pPr>
            <a:r>
              <a:rPr lang="en-US">
                <a:solidFill>
                  <a:srgbClr val="3F3F3F"/>
                </a:solidFill>
              </a:rPr>
              <a:t>Exploring BatchRunner:</a:t>
            </a:r>
            <a:endParaRPr>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https://mesa.readthedocs.io/en/master/_modules/mesa/batchrunner.html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0" rtl="0" algn="l">
              <a:spcBef>
                <a:spcPts val="1000"/>
              </a:spcBef>
              <a:spcAft>
                <a:spcPts val="0"/>
              </a:spcAft>
              <a:buNone/>
            </a:pPr>
            <a:r>
              <a:t/>
            </a:r>
            <a:endParaRPr>
              <a:solidFill>
                <a:srgbClr val="3F3F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55" name="Google Shape;155;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Modeling includes the process of mapping the problem from the real world to its model in the world of models, – the process of abstraction, – model analysis and optimization, and mapping the solution back to the real system. Earth Model</a:t>
            </a:r>
            <a:endParaRPr/>
          </a:p>
          <a:p>
            <a:pPr indent="0" lvl="0" marL="0" rtl="0" algn="l">
              <a:spcBef>
                <a:spcPts val="1000"/>
              </a:spcBef>
              <a:spcAft>
                <a:spcPts val="0"/>
              </a:spcAft>
              <a:buSzPts val="1440"/>
              <a:buNone/>
            </a:pPr>
            <a:br>
              <a:rPr lang="en-US"/>
            </a:br>
            <a:endParaRPr/>
          </a:p>
        </p:txBody>
      </p:sp>
      <p:pic>
        <p:nvPicPr>
          <p:cNvPr id="156" name="Google Shape;156;p4"/>
          <p:cNvPicPr preferRelativeResize="0"/>
          <p:nvPr/>
        </p:nvPicPr>
        <p:blipFill rotWithShape="1">
          <a:blip r:embed="rId3">
            <a:alphaModFix/>
          </a:blip>
          <a:srcRect b="0" l="0" r="0" t="0"/>
          <a:stretch/>
        </p:blipFill>
        <p:spPr>
          <a:xfrm>
            <a:off x="677334" y="3026382"/>
            <a:ext cx="3681381" cy="3014980"/>
          </a:xfrm>
          <a:prstGeom prst="rect">
            <a:avLst/>
          </a:prstGeom>
          <a:noFill/>
          <a:ln>
            <a:noFill/>
          </a:ln>
        </p:spPr>
      </p:pic>
      <p:pic>
        <p:nvPicPr>
          <p:cNvPr id="157" name="Google Shape;157;p4"/>
          <p:cNvPicPr preferRelativeResize="0"/>
          <p:nvPr/>
        </p:nvPicPr>
        <p:blipFill rotWithShape="1">
          <a:blip r:embed="rId4">
            <a:alphaModFix/>
          </a:blip>
          <a:srcRect b="0" l="0" r="0" t="0"/>
          <a:stretch/>
        </p:blipFill>
        <p:spPr>
          <a:xfrm>
            <a:off x="4358715" y="3451702"/>
            <a:ext cx="4925546" cy="2819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cd40d88f51_0_11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1: Boltzmann’s Wealth Distribution</a:t>
            </a:r>
            <a:endParaRPr/>
          </a:p>
        </p:txBody>
      </p:sp>
      <p:sp>
        <p:nvSpPr>
          <p:cNvPr id="331" name="Google Shape;331;gcd40d88f51_0_115"/>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The equilibrium statistical mechanics is based on the Boltzmann–Gibbs law, which states that the probability distribution function (PDF) of energy ε is </a:t>
            </a:r>
            <a:endParaRPr/>
          </a:p>
          <a:p>
            <a:pPr indent="0" lvl="0" marL="457200" rtl="0" algn="l">
              <a:spcBef>
                <a:spcPts val="1000"/>
              </a:spcBef>
              <a:spcAft>
                <a:spcPts val="0"/>
              </a:spcAft>
              <a:buNone/>
            </a:pPr>
            <a:r>
              <a:rPr lang="en-US"/>
              <a:t>P(ε) = Ce−ε/T,</a:t>
            </a:r>
            <a:endParaRPr/>
          </a:p>
          <a:p>
            <a:pPr indent="0" lvl="0" marL="457200" rtl="0" algn="l">
              <a:spcBef>
                <a:spcPts val="1000"/>
              </a:spcBef>
              <a:spcAft>
                <a:spcPts val="0"/>
              </a:spcAft>
              <a:buNone/>
            </a:pPr>
            <a:r>
              <a:rPr lang="en-US"/>
              <a:t>where T is the temperature, and C is a normalizing constant. The main ingredient in the textbook derivation of the Boltzmann-Gibbs law is conservation of energy. </a:t>
            </a:r>
            <a:endParaRPr/>
          </a:p>
          <a:p>
            <a:pPr indent="-320040" lvl="0" marL="457200" rtl="0" algn="l">
              <a:spcBef>
                <a:spcPts val="1000"/>
              </a:spcBef>
              <a:spcAft>
                <a:spcPts val="0"/>
              </a:spcAft>
              <a:buSzPts val="1440"/>
              <a:buAutoNum type="arabicPeriod"/>
            </a:pPr>
            <a:r>
              <a:rPr lang="en-US"/>
              <a:t>When two economic agents make a transaction, some amount of money is transferred from one agent to another, but the sum of their monies before and after transaction is the same: m1 + m2 = m</a:t>
            </a:r>
            <a:r>
              <a:rPr lang="en-US"/>
              <a:t>′</a:t>
            </a:r>
            <a:r>
              <a:rPr lang="en-US"/>
              <a:t>1 + m′2</a:t>
            </a:r>
            <a:endParaRPr/>
          </a:p>
          <a:p>
            <a:pPr indent="-320040" lvl="0" marL="457200" rtl="0" algn="l">
              <a:spcBef>
                <a:spcPts val="0"/>
              </a:spcBef>
              <a:spcAft>
                <a:spcPts val="0"/>
              </a:spcAft>
              <a:buSzPts val="1440"/>
              <a:buAutoNum type="arabicPeriod"/>
            </a:pPr>
            <a:r>
              <a:rPr lang="en-US"/>
              <a:t>So, money is locally conserved in interactions between agents. Then, by analogy with statistical physics, one may expect that the equilibrium PDF of money m in a closed system of agents has the Boltzmann-Gibbs form P(m) =e−m/T /T, where T is the effective “money temperature” equal to the average amount of money per agent.</a:t>
            </a:r>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cd40d88f51_0_1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- 3</a:t>
            </a:r>
            <a:endParaRPr/>
          </a:p>
          <a:p>
            <a:pPr indent="0" lvl="0" marL="0" rtl="0" algn="l">
              <a:spcBef>
                <a:spcPts val="0"/>
              </a:spcBef>
              <a:spcAft>
                <a:spcPts val="0"/>
              </a:spcAft>
              <a:buClr>
                <a:schemeClr val="accent1"/>
              </a:buClr>
              <a:buSzPts val="3600"/>
              <a:buFont typeface="Trebuchet MS"/>
              <a:buNone/>
            </a:pPr>
            <a:r>
              <a:t/>
            </a:r>
            <a:endParaRPr/>
          </a:p>
        </p:txBody>
      </p:sp>
      <p:sp>
        <p:nvSpPr>
          <p:cNvPr id="337" name="Google Shape;337;gcd40d88f51_0_12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Building a sample model</a:t>
            </a:r>
            <a:endParaRPr/>
          </a:p>
          <a:p>
            <a:pPr indent="0" lvl="0" marL="0" rtl="0" algn="l">
              <a:spcBef>
                <a:spcPts val="1000"/>
              </a:spcBef>
              <a:spcAft>
                <a:spcPts val="0"/>
              </a:spcAft>
              <a:buSzPts val="1440"/>
              <a:buNone/>
            </a:pPr>
            <a:r>
              <a:rPr lang="en-US"/>
              <a:t>Datacollector</a:t>
            </a:r>
            <a:endParaRPr/>
          </a:p>
          <a:p>
            <a:pPr indent="0" lvl="0" marL="0" rtl="0" algn="l">
              <a:spcBef>
                <a:spcPts val="1000"/>
              </a:spcBef>
              <a:spcAft>
                <a:spcPts val="0"/>
              </a:spcAft>
              <a:buSzPts val="1440"/>
              <a:buNone/>
            </a:pPr>
            <a:r>
              <a:rPr lang="en-US"/>
              <a:t>Batchrunner</a:t>
            </a:r>
            <a:endParaRPr/>
          </a:p>
        </p:txBody>
      </p:sp>
      <p:sp>
        <p:nvSpPr>
          <p:cNvPr id="338" name="Google Shape;338;gcd40d88f51_0_122"/>
          <p:cNvSpPr txBox="1"/>
          <p:nvPr/>
        </p:nvSpPr>
        <p:spPr>
          <a:xfrm>
            <a:off x="1890125" y="4081350"/>
            <a:ext cx="7092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dk1"/>
                </a:solidFill>
                <a:latin typeface="Trebuchet MS"/>
                <a:ea typeface="Trebuchet MS"/>
                <a:cs typeface="Trebuchet MS"/>
                <a:sym typeface="Trebuchet MS"/>
              </a:rPr>
              <a:t>Working through the example provided by Mesa documentation</a:t>
            </a:r>
            <a:endParaRPr sz="3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3600">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cd40d88f51_0_130"/>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DAY 2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cd40d88f51_0_19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Visualizations</a:t>
            </a:r>
            <a:endParaRPr/>
          </a:p>
        </p:txBody>
      </p:sp>
      <p:sp>
        <p:nvSpPr>
          <p:cNvPr id="349" name="Google Shape;349;gcd40d88f51_0_19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Mesa provides built-in components that allows you to create an interactive visualization of the model.</a:t>
            </a:r>
            <a:endParaRPr/>
          </a:p>
          <a:p>
            <a:pPr indent="-320040" lvl="0" marL="457200" rtl="0" algn="l">
              <a:spcBef>
                <a:spcPts val="0"/>
              </a:spcBef>
              <a:spcAft>
                <a:spcPts val="0"/>
              </a:spcAft>
              <a:buSzPts val="1440"/>
              <a:buAutoNum type="arabicPeriod"/>
            </a:pPr>
            <a:r>
              <a:rPr lang="en-US"/>
              <a:t>Launches a web-browser to visualize the application.</a:t>
            </a:r>
            <a:endParaRPr/>
          </a:p>
          <a:p>
            <a:pPr indent="-320040" lvl="0" marL="457200" rtl="0" algn="l">
              <a:spcBef>
                <a:spcPts val="0"/>
              </a:spcBef>
              <a:spcAft>
                <a:spcPts val="0"/>
              </a:spcAft>
              <a:buSzPts val="1440"/>
              <a:buAutoNum type="arabicPeriod"/>
            </a:pPr>
            <a:r>
              <a:rPr lang="en-US"/>
              <a:t>Runs the model and turns each step into JSON object.</a:t>
            </a:r>
            <a:endParaRPr/>
          </a:p>
          <a:p>
            <a:pPr indent="-342900" lvl="0" marL="457200" rtl="0" algn="l">
              <a:spcBef>
                <a:spcPts val="0"/>
              </a:spcBef>
              <a:spcAft>
                <a:spcPts val="0"/>
              </a:spcAft>
              <a:buSzPts val="1800"/>
              <a:buFont typeface="Trebuchet MS"/>
              <a:buAutoNum type="arabicPeriod"/>
            </a:pPr>
            <a:r>
              <a:rPr lang="en-US">
                <a:solidFill>
                  <a:srgbClr val="404040"/>
                </a:solidFill>
              </a:rPr>
              <a:t>A visualization is built up of a few different modules: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agents on a grid.</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 chart of some variable.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modules can be created to build your own visualization</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Each module has a </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Python part -  runs on the server and turns a model state into JSON data;</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JavaScript side - takes that JSON data and draws it in the browser window.</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Exploring Mesa’s visualization:</a:t>
            </a:r>
            <a:endParaRPr>
              <a:solidFill>
                <a:srgbClr val="404040"/>
              </a:solidFill>
            </a:endParaRPr>
          </a:p>
          <a:p>
            <a:pPr indent="0" lvl="0" marL="457200" rtl="0" algn="l">
              <a:spcBef>
                <a:spcPts val="1000"/>
              </a:spcBef>
              <a:spcAft>
                <a:spcPts val="0"/>
              </a:spcAft>
              <a:buNone/>
            </a:pPr>
            <a:r>
              <a:rPr lang="en-US" u="sng">
                <a:solidFill>
                  <a:schemeClr val="hlink"/>
                </a:solidFill>
                <a:hlinkClick r:id="rId3"/>
              </a:rPr>
              <a:t>https://mesa.readthedocs.io/en/master/_modules/index.html</a:t>
            </a:r>
            <a:endParaRPr>
              <a:solidFill>
                <a:srgbClr val="404040"/>
              </a:solidFill>
            </a:endParaRPr>
          </a:p>
          <a:p>
            <a:pPr indent="0" lvl="0" marL="457200" rtl="0" algn="l">
              <a:spcBef>
                <a:spcPts val="1000"/>
              </a:spcBef>
              <a:spcAft>
                <a:spcPts val="0"/>
              </a:spcAft>
              <a:buNone/>
            </a:pPr>
            <a:r>
              <a:t/>
            </a:r>
            <a:endParaRPr>
              <a:solidFill>
                <a:srgbClr val="404040"/>
              </a:solidFill>
            </a:endParaRPr>
          </a:p>
          <a:p>
            <a:pPr indent="0" lvl="0" marL="457200" rtl="0" algn="l">
              <a:spcBef>
                <a:spcPts val="1000"/>
              </a:spcBef>
              <a:spcAft>
                <a:spcPts val="0"/>
              </a:spcAft>
              <a:buNone/>
            </a:pPr>
            <a:r>
              <a:rPr lang="en-US">
                <a:solidFill>
                  <a:srgbClr val="404040"/>
                </a:solidFill>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cd40d88f51_0_19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- 4</a:t>
            </a:r>
            <a:endParaRPr/>
          </a:p>
        </p:txBody>
      </p:sp>
      <p:sp>
        <p:nvSpPr>
          <p:cNvPr id="355" name="Google Shape;355;gcd40d88f51_0_196"/>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Clr>
                <a:srgbClr val="404040"/>
              </a:buClr>
              <a:buSzPts val="1440"/>
              <a:buChar char="-"/>
            </a:pPr>
            <a:r>
              <a:rPr lang="en-US"/>
              <a:t>Create a visualization for boltzmann wealth distribution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cd40d88f51_0_17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2: Forecasting the outcome of pandemic</a:t>
            </a:r>
            <a:endParaRPr/>
          </a:p>
        </p:txBody>
      </p:sp>
      <p:sp>
        <p:nvSpPr>
          <p:cNvPr id="361" name="Google Shape;361;gcd40d88f51_0_17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rgbClr val="3F3F3F"/>
                </a:solidFill>
              </a:rPr>
              <a:t>A traditional framework for infectious disease spread is the so-called </a:t>
            </a:r>
            <a:r>
              <a:rPr lang="en-US" u="sng">
                <a:solidFill>
                  <a:srgbClr val="3F3F3F"/>
                </a:solidFill>
                <a:hlinkClick r:id="rId3">
                  <a:extLst>
                    <a:ext uri="{A12FA001-AC4F-418D-AE19-62706E023703}">
                      <ahyp:hlinkClr val="tx"/>
                    </a:ext>
                  </a:extLst>
                </a:hlinkClick>
              </a:rPr>
              <a:t>SIR model</a:t>
            </a:r>
            <a:r>
              <a:rPr lang="en-US">
                <a:solidFill>
                  <a:srgbClr val="3F3F3F"/>
                </a:solidFill>
              </a:rPr>
              <a:t>, dividing a population into:</a:t>
            </a:r>
            <a:endParaRPr>
              <a:solidFill>
                <a:srgbClr val="3F3F3F"/>
              </a:solidFill>
            </a:endParaRPr>
          </a:p>
          <a:p>
            <a:pPr indent="0" lvl="0" marL="0" rtl="0" algn="l">
              <a:spcBef>
                <a:spcPts val="1000"/>
              </a:spcBef>
              <a:spcAft>
                <a:spcPts val="0"/>
              </a:spcAft>
              <a:buNone/>
            </a:pPr>
            <a:r>
              <a:rPr lang="en-US">
                <a:solidFill>
                  <a:srgbClr val="3F3F3F"/>
                </a:solidFill>
              </a:rPr>
              <a:t>- susceptible (S)</a:t>
            </a:r>
            <a:endParaRPr>
              <a:solidFill>
                <a:srgbClr val="3F3F3F"/>
              </a:solidFill>
            </a:endParaRPr>
          </a:p>
          <a:p>
            <a:pPr indent="0" lvl="0" marL="0" rtl="0" algn="l">
              <a:spcBef>
                <a:spcPts val="1000"/>
              </a:spcBef>
              <a:spcAft>
                <a:spcPts val="0"/>
              </a:spcAft>
              <a:buNone/>
            </a:pPr>
            <a:r>
              <a:rPr lang="en-US">
                <a:solidFill>
                  <a:srgbClr val="3F3F3F"/>
                </a:solidFill>
              </a:rPr>
              <a:t>- infectious (I) </a:t>
            </a:r>
            <a:endParaRPr>
              <a:solidFill>
                <a:srgbClr val="3F3F3F"/>
              </a:solidFill>
            </a:endParaRPr>
          </a:p>
          <a:p>
            <a:pPr indent="0" lvl="0" marL="0" rtl="0" algn="l">
              <a:spcBef>
                <a:spcPts val="1000"/>
              </a:spcBef>
              <a:spcAft>
                <a:spcPts val="0"/>
              </a:spcAft>
              <a:buNone/>
            </a:pPr>
            <a:r>
              <a:rPr lang="en-US">
                <a:solidFill>
                  <a:srgbClr val="3F3F3F"/>
                </a:solidFill>
              </a:rPr>
              <a:t>- recovered/removed</a:t>
            </a:r>
            <a:endParaRPr>
              <a:solidFill>
                <a:srgbClr val="3F3F3F"/>
              </a:solidFill>
            </a:endParaRPr>
          </a:p>
          <a:p>
            <a:pPr indent="0" lvl="0" marL="0" rtl="0" algn="l">
              <a:spcBef>
                <a:spcPts val="1000"/>
              </a:spcBef>
              <a:spcAft>
                <a:spcPts val="0"/>
              </a:spcAft>
              <a:buNone/>
            </a:pPr>
            <a:r>
              <a:rPr lang="en-US">
                <a:solidFill>
                  <a:srgbClr val="3F3F3F"/>
                </a:solidFill>
              </a:rPr>
              <a:t>Can be estimated over time with a set of differential equations given known transition rates between states.</a:t>
            </a:r>
            <a:endParaRPr>
              <a:solidFill>
                <a:srgbClr val="3F3F3F"/>
              </a:solidFill>
            </a:endParaRPr>
          </a:p>
          <a:p>
            <a:pPr indent="0" lvl="0" marL="0" rtl="0" algn="l">
              <a:spcBef>
                <a:spcPts val="1000"/>
              </a:spcBef>
              <a:spcAft>
                <a:spcPts val="0"/>
              </a:spcAft>
              <a:buNone/>
            </a:pPr>
            <a:r>
              <a:rPr lang="en-US">
                <a:solidFill>
                  <a:srgbClr val="3F3F3F"/>
                </a:solidFill>
              </a:rPr>
              <a:t>Depend on parameters like the R0 for the infection. These equation based methods are called compartmental models</a:t>
            </a:r>
            <a:endParaRPr>
              <a:solidFill>
                <a:srgbClr val="3F3F3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cd40d88f51_0_17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2: Forecasting the outcome of pandemic</a:t>
            </a:r>
            <a:endParaRPr/>
          </a:p>
        </p:txBody>
      </p:sp>
      <p:sp>
        <p:nvSpPr>
          <p:cNvPr id="367" name="Google Shape;367;gcd40d88f51_0_17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Michigan.gov website has been actively collecting information about COVID patients at county level. The information is available on </a:t>
            </a:r>
            <a:r>
              <a:rPr lang="en-US" u="sng">
                <a:solidFill>
                  <a:schemeClr val="hlink"/>
                </a:solidFill>
                <a:hlinkClick r:id="rId3"/>
              </a:rPr>
              <a:t>https://www.michigan.gov/coronavirus/0,9753,7-406-98163_98173---,00.html</a:t>
            </a:r>
            <a:endParaRPr/>
          </a:p>
          <a:p>
            <a:pPr indent="0" lvl="0" marL="0" rtl="0" algn="l">
              <a:spcBef>
                <a:spcPts val="1000"/>
              </a:spcBef>
              <a:spcAft>
                <a:spcPts val="0"/>
              </a:spcAft>
              <a:buNone/>
            </a:pPr>
            <a:r>
              <a:rPr lang="en-US"/>
              <a:t>Let us use this data to develop an SIR model to study the spread of virus using Mesa.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d0d3342532_0_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-5</a:t>
            </a:r>
            <a:endParaRPr/>
          </a:p>
        </p:txBody>
      </p:sp>
      <p:sp>
        <p:nvSpPr>
          <p:cNvPr id="373" name="Google Shape;373;gd0d3342532_0_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Working with dataframes</a:t>
            </a:r>
            <a:endParaRPr/>
          </a:p>
          <a:p>
            <a:pPr indent="0" lvl="0" marL="0" rtl="0" algn="l">
              <a:spcBef>
                <a:spcPts val="1000"/>
              </a:spcBef>
              <a:spcAft>
                <a:spcPts val="0"/>
              </a:spcAft>
              <a:buNone/>
            </a:pPr>
            <a:r>
              <a:rPr lang="en-US"/>
              <a:t>Reading files from dataframes</a:t>
            </a:r>
            <a:endParaRPr/>
          </a:p>
          <a:p>
            <a:pPr indent="0" lvl="0" marL="0" rtl="0" algn="l">
              <a:spcBef>
                <a:spcPts val="1000"/>
              </a:spcBef>
              <a:spcAft>
                <a:spcPts val="0"/>
              </a:spcAft>
              <a:buNone/>
            </a:pPr>
            <a:r>
              <a:rPr lang="en-US"/>
              <a:t>Exploring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cd40d88f51_0_20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- 6 </a:t>
            </a:r>
            <a:endParaRPr/>
          </a:p>
        </p:txBody>
      </p:sp>
      <p:sp>
        <p:nvSpPr>
          <p:cNvPr id="379" name="Google Shape;379;gcd40d88f51_0_20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Develop a basic network model simulation using COVID data and Mesa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d0d3342532_0_3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3: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385" name="Google Shape;385;gd0d3342532_0_3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lnSpc>
                <a:spcPct val="115000"/>
              </a:lnSpc>
              <a:spcBef>
                <a:spcPts val="1200"/>
              </a:spcBef>
              <a:spcAft>
                <a:spcPts val="0"/>
              </a:spcAft>
              <a:buSzPts val="1800"/>
              <a:buFont typeface="Trebuchet MS"/>
              <a:buChar char="►"/>
            </a:pPr>
            <a:r>
              <a:rPr lang="en-US">
                <a:solidFill>
                  <a:schemeClr val="dk1"/>
                </a:solidFill>
                <a:latin typeface="Arial"/>
                <a:ea typeface="Arial"/>
                <a:cs typeface="Arial"/>
                <a:sym typeface="Arial"/>
              </a:rPr>
              <a:t>Racial segregation has always been a pernicious social problem in the United States. Many factors have contributed to segregation including prejudice, zoning laws, housing discrimination, and loan discrimination. Although much effort has been extended to desegregate our schools, churches, and neighborhoods, the </a:t>
            </a:r>
            <a:r>
              <a:rPr lang="en-US" u="sng">
                <a:solidFill>
                  <a:schemeClr val="hlink"/>
                </a:solidFill>
                <a:latin typeface="Arial"/>
                <a:ea typeface="Arial"/>
                <a:cs typeface="Arial"/>
                <a:sym typeface="Arial"/>
                <a:hlinkClick r:id="rId3"/>
              </a:rPr>
              <a:t>US continues to remain segregated</a:t>
            </a:r>
            <a:r>
              <a:rPr lang="en-US">
                <a:solidFill>
                  <a:schemeClr val="dk1"/>
                </a:solidFill>
                <a:latin typeface="Arial"/>
                <a:ea typeface="Arial"/>
                <a:cs typeface="Arial"/>
                <a:sym typeface="Arial"/>
              </a:rPr>
              <a:t> by race and economic lines.</a:t>
            </a:r>
            <a:endParaRPr>
              <a:solidFill>
                <a:schemeClr val="dk1"/>
              </a:solidFill>
              <a:latin typeface="Arial"/>
              <a:ea typeface="Arial"/>
              <a:cs typeface="Arial"/>
              <a:sym typeface="Arial"/>
            </a:endParaRPr>
          </a:p>
          <a:p>
            <a:pPr indent="-365760" lvl="0" marL="342900" rtl="0" algn="l">
              <a:lnSpc>
                <a:spcPct val="115000"/>
              </a:lnSpc>
              <a:spcBef>
                <a:spcPts val="0"/>
              </a:spcBef>
              <a:spcAft>
                <a:spcPts val="0"/>
              </a:spcAft>
              <a:buSzPts val="1800"/>
              <a:buFont typeface="Arial"/>
              <a:buChar char="►"/>
            </a:pPr>
            <a:r>
              <a:rPr lang="en-US">
                <a:solidFill>
                  <a:schemeClr val="dk1"/>
                </a:solidFill>
                <a:latin typeface="Arial"/>
                <a:ea typeface="Arial"/>
                <a:cs typeface="Arial"/>
                <a:sym typeface="Arial"/>
              </a:rPr>
              <a:t>In 1971, the American economist </a:t>
            </a:r>
            <a:r>
              <a:rPr lang="en-US" u="sng">
                <a:solidFill>
                  <a:schemeClr val="hlink"/>
                </a:solidFill>
                <a:latin typeface="Arial"/>
                <a:ea typeface="Arial"/>
                <a:cs typeface="Arial"/>
                <a:sym typeface="Arial"/>
                <a:hlinkClick r:id="rId4"/>
              </a:rPr>
              <a:t>Thomas Schelling</a:t>
            </a:r>
            <a:r>
              <a:rPr lang="en-US">
                <a:solidFill>
                  <a:schemeClr val="dk1"/>
                </a:solidFill>
                <a:latin typeface="Arial"/>
                <a:ea typeface="Arial"/>
                <a:cs typeface="Arial"/>
                <a:sym typeface="Arial"/>
              </a:rPr>
              <a:t> created an agent-based model that suggested inadvertent behavior might also contribute to segregation. His </a:t>
            </a:r>
            <a:r>
              <a:rPr i="1" lang="en-US">
                <a:solidFill>
                  <a:schemeClr val="dk1"/>
                </a:solidFill>
                <a:latin typeface="Arial"/>
                <a:ea typeface="Arial"/>
                <a:cs typeface="Arial"/>
                <a:sym typeface="Arial"/>
              </a:rPr>
              <a:t>model of segregation</a:t>
            </a:r>
            <a:r>
              <a:rPr lang="en-US">
                <a:solidFill>
                  <a:schemeClr val="dk1"/>
                </a:solidFill>
                <a:latin typeface="Arial"/>
                <a:ea typeface="Arial"/>
                <a:cs typeface="Arial"/>
                <a:sym typeface="Arial"/>
              </a:rPr>
              <a:t> showed that even when individuals (or "agents") didn't mind being surrounded or living by agents of a different race or economic background, they would still </a:t>
            </a:r>
            <a:r>
              <a:rPr i="1" lang="en-US">
                <a:solidFill>
                  <a:schemeClr val="dk1"/>
                </a:solidFill>
                <a:latin typeface="Arial"/>
                <a:ea typeface="Arial"/>
                <a:cs typeface="Arial"/>
                <a:sym typeface="Arial"/>
              </a:rPr>
              <a:t>choose</a:t>
            </a:r>
            <a:r>
              <a:rPr lang="en-US">
                <a:solidFill>
                  <a:schemeClr val="dk1"/>
                </a:solidFill>
                <a:latin typeface="Arial"/>
                <a:ea typeface="Arial"/>
                <a:cs typeface="Arial"/>
                <a:sym typeface="Arial"/>
              </a:rPr>
              <a:t> to segregate themselves from other agents over time! Although the model is quite simple, it provides a fascinating look at how individuals might self-segregate, even when they have no explicit desire to do so.</a:t>
            </a:r>
            <a:endParaRPr>
              <a:solidFill>
                <a:schemeClr val="dk1"/>
              </a:solidFill>
              <a:latin typeface="Arial"/>
              <a:ea typeface="Arial"/>
              <a:cs typeface="Arial"/>
              <a:sym typeface="Arial"/>
            </a:endParaRPr>
          </a:p>
          <a:p>
            <a:pPr indent="0" lvl="0" marL="342900" rtl="0" algn="l">
              <a:lnSpc>
                <a:spcPct val="115000"/>
              </a:lnSpc>
              <a:spcBef>
                <a:spcPts val="1200"/>
              </a:spcBef>
              <a:spcAft>
                <a:spcPts val="0"/>
              </a:spcAft>
              <a:buNone/>
            </a:pPr>
            <a:r>
              <a:t/>
            </a:r>
            <a:endParaRPr>
              <a:solidFill>
                <a:schemeClr val="dk1"/>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63" name="Google Shape;163;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64" name="Google Shape;164;p5"/>
          <p:cNvPicPr preferRelativeResize="0"/>
          <p:nvPr/>
        </p:nvPicPr>
        <p:blipFill rotWithShape="1">
          <a:blip r:embed="rId3">
            <a:alphaModFix/>
          </a:blip>
          <a:srcRect b="0" l="0" r="0" t="0"/>
          <a:stretch/>
        </p:blipFill>
        <p:spPr>
          <a:xfrm>
            <a:off x="677334" y="2882900"/>
            <a:ext cx="4365157" cy="2694940"/>
          </a:xfrm>
          <a:prstGeom prst="rect">
            <a:avLst/>
          </a:prstGeom>
          <a:noFill/>
          <a:ln>
            <a:noFill/>
          </a:ln>
        </p:spPr>
      </p:pic>
      <p:pic>
        <p:nvPicPr>
          <p:cNvPr id="165" name="Google Shape;165;p5"/>
          <p:cNvPicPr preferRelativeResize="0"/>
          <p:nvPr/>
        </p:nvPicPr>
        <p:blipFill rotWithShape="1">
          <a:blip r:embed="rId4">
            <a:alphaModFix/>
          </a:blip>
          <a:srcRect b="0" l="0" r="0" t="0"/>
          <a:stretch/>
        </p:blipFill>
        <p:spPr>
          <a:xfrm>
            <a:off x="4975668" y="3132912"/>
            <a:ext cx="4548904" cy="2093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cd40d88f51_0_8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3: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391" name="Google Shape;391;gcd40d88f51_0_85"/>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model assumptions Schelling used were the following:</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Two different types of agents are distributed in a ﬁnite 2-D space.</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In each iteration, a randomly chosen agent looks around its neighborhood, and if the fraction of agents of the same type among its neighbors is below a threshold, it jumps to another location randomly chosen in the space.</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Arial"/>
              <a:buChar char="►"/>
            </a:pPr>
            <a:r>
              <a:rPr lang="en-US">
                <a:solidFill>
                  <a:schemeClr val="dk1"/>
                </a:solidFill>
                <a:highlight>
                  <a:srgbClr val="FFFFFF"/>
                </a:highlight>
                <a:latin typeface="Arial"/>
                <a:ea typeface="Arial"/>
                <a:cs typeface="Arial"/>
                <a:sym typeface="Arial"/>
              </a:rPr>
              <a:t> Question addressed with this model: How high the threshold had to be in order for segregation to occur</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d40d88f51_0_20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7</a:t>
            </a:r>
            <a:endParaRPr/>
          </a:p>
          <a:p>
            <a:pPr indent="0" lvl="0" marL="0" rtl="0" algn="l">
              <a:spcBef>
                <a:spcPts val="0"/>
              </a:spcBef>
              <a:spcAft>
                <a:spcPts val="0"/>
              </a:spcAft>
              <a:buClr>
                <a:schemeClr val="accent1"/>
              </a:buClr>
              <a:buSzPts val="3600"/>
              <a:buFont typeface="Trebuchet MS"/>
              <a:buNone/>
            </a:pPr>
            <a:r>
              <a:t/>
            </a:r>
            <a:endParaRPr/>
          </a:p>
        </p:txBody>
      </p:sp>
      <p:sp>
        <p:nvSpPr>
          <p:cNvPr id="397" name="Google Shape;397;gcd40d88f51_0_20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8300" lvl="0" marL="342900" rtl="0" algn="l">
              <a:spcBef>
                <a:spcPts val="0"/>
              </a:spcBef>
              <a:spcAft>
                <a:spcPts val="0"/>
              </a:spcAft>
              <a:buSzPts val="1840"/>
              <a:buFont typeface="Arial"/>
              <a:buChar char="►"/>
            </a:pPr>
            <a:r>
              <a:rPr lang="en-US">
                <a:solidFill>
                  <a:schemeClr val="dk1"/>
                </a:solidFill>
                <a:highlight>
                  <a:srgbClr val="FFFFFF"/>
                </a:highlight>
              </a:rPr>
              <a:t>Create a geographical visualization for Schelling’s model from the previous slide.</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cd40d88f51_0_21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Exploring agent based modeling projects with real-world data</a:t>
            </a:r>
            <a:endParaRPr/>
          </a:p>
        </p:txBody>
      </p:sp>
      <p:sp>
        <p:nvSpPr>
          <p:cNvPr id="403" name="Google Shape;403;gcd40d88f51_0_21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42900" lvl="0" marL="342900" rtl="0" algn="l">
              <a:spcBef>
                <a:spcPts val="0"/>
              </a:spcBef>
              <a:spcAft>
                <a:spcPts val="0"/>
              </a:spcAft>
              <a:buSzPts val="1440"/>
              <a:buFont typeface="Arial"/>
              <a:buChar char="►"/>
            </a:pPr>
            <a:r>
              <a:rPr lang="en-US">
                <a:solidFill>
                  <a:schemeClr val="dk1"/>
                </a:solidFill>
                <a:highlight>
                  <a:srgbClr val="FFFFFF"/>
                </a:highlight>
              </a:rPr>
              <a:t>COVID-Agent-Based-Model with Mesa: </a:t>
            </a:r>
            <a:r>
              <a:rPr lang="en-US" u="sng">
                <a:solidFill>
                  <a:schemeClr val="hlink"/>
                </a:solidFill>
                <a:highlight>
                  <a:srgbClr val="FFFFFF"/>
                </a:highlight>
                <a:hlinkClick r:id="rId3"/>
              </a:rPr>
              <a:t>https://github.com/metalcorebear/COVID-Agent-Based-Model</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d368fb917f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09" name="Google Shape;409;gd368fb917f_0_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rPr>
              <a:t>Distributed Artificial Intelligence (DAI) is a class of technologies and methods that span from swarm intelligence to multi-agent technologies. It is one of the subsets of AI where simulation has greater importance that point-prediction.</a:t>
            </a:r>
            <a:endParaRPr>
              <a:solidFill>
                <a:srgbClr val="11111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rPr>
              <a:t>It can mainly be used for learning, reasoning, and planning.</a:t>
            </a:r>
            <a:endParaRPr>
              <a:solidFill>
                <a:srgbClr val="111111"/>
              </a:solidFill>
              <a:highlight>
                <a:srgbClr val="FFFFFF"/>
              </a:highlight>
            </a:endParaRPr>
          </a:p>
          <a:p>
            <a:pPr indent="-365760" lvl="0" marL="342900" rtl="0" algn="l">
              <a:spcBef>
                <a:spcPts val="0"/>
              </a:spcBef>
              <a:spcAft>
                <a:spcPts val="0"/>
              </a:spcAft>
              <a:buSzPts val="1800"/>
              <a:buFont typeface="Arial"/>
              <a:buChar char="►"/>
            </a:pPr>
            <a:r>
              <a:rPr lang="en-US">
                <a:solidFill>
                  <a:srgbClr val="111111"/>
                </a:solidFill>
                <a:highlight>
                  <a:srgbClr val="FFFFFF"/>
                </a:highlight>
              </a:rPr>
              <a:t>In comparison with neural networks, they do not require the same amount of data to work .</a:t>
            </a:r>
            <a:endParaRPr>
              <a:solidFill>
                <a:srgbClr val="111111"/>
              </a:solidFill>
              <a:highlight>
                <a:srgbClr val="FFFFFF"/>
              </a:highlight>
            </a:endParaRPr>
          </a:p>
          <a:p>
            <a:pPr indent="-365760" lvl="0" marL="342900" rtl="0" algn="l">
              <a:spcBef>
                <a:spcPts val="0"/>
              </a:spcBef>
              <a:spcAft>
                <a:spcPts val="0"/>
              </a:spcAft>
              <a:buSzPts val="1800"/>
              <a:buFont typeface="Arial"/>
              <a:buChar char="►"/>
            </a:pPr>
            <a:r>
              <a:rPr lang="en-US">
                <a:solidFill>
                  <a:srgbClr val="111111"/>
                </a:solidFill>
                <a:highlight>
                  <a:srgbClr val="FFFFFF"/>
                </a:highlight>
                <a:latin typeface="Arial"/>
                <a:ea typeface="Arial"/>
                <a:cs typeface="Arial"/>
                <a:sym typeface="Arial"/>
              </a:rPr>
              <a:t>According to Ponomarev and Voronkov (2017), a DAI can be defined by three main characteristics: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for the distribution of tasks between agents;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of distribution of powers;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of communication of the agents.</a:t>
            </a:r>
            <a:endParaRPr>
              <a:solidFill>
                <a:srgbClr val="111111"/>
              </a:solidFill>
              <a:highlight>
                <a:srgbClr val="FFFFFF"/>
              </a:highlight>
              <a:latin typeface="Arial"/>
              <a:ea typeface="Arial"/>
              <a:cs typeface="Arial"/>
              <a:sym typeface="Arial"/>
            </a:endParaRPr>
          </a:p>
          <a:p>
            <a:pPr indent="0" lvl="0" marL="342900" rtl="0" algn="l">
              <a:spcBef>
                <a:spcPts val="1600"/>
              </a:spcBef>
              <a:spcAft>
                <a:spcPts val="0"/>
              </a:spcAft>
              <a:buNone/>
            </a:pPr>
            <a:br>
              <a:rPr lang="en-US"/>
            </a:b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d368fb917f_0_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15" name="Google Shape;415;gd368fb917f_0_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Multi-Agent Systems (and Technologies) are a fairly old class of algorithms, where individual agents interact between each other based on predetermined rules/constraints and, as a consequence, a collective behavior that is “</a:t>
            </a:r>
            <a:r>
              <a:rPr i="1" lang="en-US">
                <a:solidFill>
                  <a:srgbClr val="111111"/>
                </a:solidFill>
                <a:highlight>
                  <a:srgbClr val="FFFFFF"/>
                </a:highlight>
                <a:latin typeface="Arial"/>
                <a:ea typeface="Arial"/>
                <a:cs typeface="Arial"/>
                <a:sym typeface="Arial"/>
              </a:rPr>
              <a:t>good enough</a:t>
            </a:r>
            <a:r>
              <a:rPr lang="en-US">
                <a:solidFill>
                  <a:srgbClr val="111111"/>
                </a:solidFill>
                <a:highlight>
                  <a:srgbClr val="FFFFFF"/>
                </a:highlight>
                <a:latin typeface="Arial"/>
                <a:ea typeface="Arial"/>
                <a:cs typeface="Arial"/>
                <a:sym typeface="Arial"/>
              </a:rPr>
              <a:t>” emerges from those interactions.</a:t>
            </a:r>
            <a:endParaRPr>
              <a:solidFill>
                <a:srgbClr val="111111"/>
              </a:solidFill>
              <a:highlight>
                <a:srgbClr val="FFFFFF"/>
              </a:highlight>
              <a:latin typeface="Arial"/>
              <a:ea typeface="Arial"/>
              <a:cs typeface="Arial"/>
              <a:sym typeface="Arial"/>
            </a:endParaRPr>
          </a:p>
          <a:p>
            <a:pPr indent="-365760" lvl="0" marL="342900" rtl="0" algn="l">
              <a:spcBef>
                <a:spcPts val="0"/>
              </a:spcBef>
              <a:spcAft>
                <a:spcPts val="0"/>
              </a:spcAft>
              <a:buSzPts val="1800"/>
              <a:buFont typeface="Arial"/>
              <a:buChar char="►"/>
            </a:pPr>
            <a:r>
              <a:rPr lang="en-US">
                <a:solidFill>
                  <a:srgbClr val="111111"/>
                </a:solidFill>
                <a:highlight>
                  <a:srgbClr val="FFFFFF"/>
                </a:highlight>
                <a:latin typeface="Arial"/>
                <a:ea typeface="Arial"/>
                <a:cs typeface="Arial"/>
                <a:sym typeface="Arial"/>
              </a:rPr>
              <a:t>The interactions that occur in the systems are both between agents and between agents and the environment itself (and become computationally intractable as number of agents grows) and most of the time an individual agent does not know ex-ante what constitutes a reward function or how to maximize it as well as has no clues on the systems dynamics — in other words, it does not know the full problem space and, even if so, it is able to only partially solve the problem. Therefore, it must discover the solution </a:t>
            </a:r>
            <a:r>
              <a:rPr i="1" lang="en-US">
                <a:solidFill>
                  <a:srgbClr val="111111"/>
                </a:solidFill>
                <a:highlight>
                  <a:srgbClr val="FFFFFF"/>
                </a:highlight>
                <a:latin typeface="Arial"/>
                <a:ea typeface="Arial"/>
                <a:cs typeface="Arial"/>
                <a:sym typeface="Arial"/>
              </a:rPr>
              <a:t>by learning</a:t>
            </a:r>
            <a:r>
              <a:rPr lang="en-US">
                <a:solidFill>
                  <a:srgbClr val="111111"/>
                </a:solidFill>
                <a:highlight>
                  <a:srgbClr val="FFFFFF"/>
                </a:highlight>
                <a:latin typeface="Arial"/>
                <a:ea typeface="Arial"/>
                <a:cs typeface="Arial"/>
                <a:sym typeface="Arial"/>
              </a:rPr>
              <a:t>.</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d368fb917f_0_1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21" name="Google Shape;421;gd368fb917f_0_1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More recent approaches indeed expect to benefit from the joint use of MAT and Machine learning (and more specifically reinforcement learning, deep learning and deep convolutional networks), since ML can use ABM as an environment and a reward generator while ABM can use ML to refine the internal models of the agents (Rand, 2007). The neural networks are therefore used as a computational approximation of the non-linear, multivariate time series generated by the ABM, or generally as computational emulators of entire ABMs (Van der Hoog, 2017).</a:t>
            </a:r>
            <a:endParaRPr>
              <a:solidFill>
                <a:srgbClr val="111111"/>
              </a:solidFill>
              <a:highlight>
                <a:srgbClr val="FFFFFF"/>
              </a:highlight>
              <a:latin typeface="Arial"/>
              <a:ea typeface="Arial"/>
              <a:cs typeface="Arial"/>
              <a:sym typeface="Arial"/>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The further step is then integrating those approaches with Graphical Models and Mean-Field Games (Mguni et al., 2018; Yang et al., 2018). Mean-Field Games, in fact, facilitate not only the interaction between individual agents but also tracks the decision-making process in huge groups of agents and studies how a single agent act in response to a group (and vice-versa).</a:t>
            </a:r>
            <a:endParaRPr>
              <a:solidFill>
                <a:srgbClr val="111111"/>
              </a:solidFill>
              <a:highlight>
                <a:srgbClr val="FFFFFF"/>
              </a:highlight>
              <a:latin typeface="Arial"/>
              <a:ea typeface="Arial"/>
              <a:cs typeface="Arial"/>
              <a:sym typeface="Arial"/>
            </a:endParaRPr>
          </a:p>
          <a:p>
            <a:pPr indent="0" lvl="0" marL="0" rtl="0" algn="l">
              <a:spcBef>
                <a:spcPts val="900"/>
              </a:spcBef>
              <a:spcAft>
                <a:spcPts val="0"/>
              </a:spcAft>
              <a:buNone/>
            </a:pPr>
            <a:r>
              <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d368fb917f_0_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27" name="Google Shape;427;gd368fb917f_0_2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Swarm/collective/symbiotic Intelligence deals with how natural (and artificial) systems made by multiple agents coordinate using decentralized control and self-organization. The term has been proposed by Bloom (1995) while studying complex adaptive systems and stems from a combination of different concepts (apoptosis, parallel distributed processing, group selection, and superorganism). At this point, you might observe the boundaries between the different technologies listed so far may blur, and in fact, it is very hard if not sometimes useless to clearly draw a line.</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endParaRPr>
          </a:p>
          <a:p>
            <a:pPr indent="0" lvl="0" marL="342900" rtl="0" algn="l">
              <a:spcBef>
                <a:spcPts val="0"/>
              </a:spcBef>
              <a:spcAft>
                <a:spcPts val="0"/>
              </a:spcAft>
              <a:buNone/>
            </a:pPr>
            <a:br>
              <a:rPr lang="en-US"/>
            </a:b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d368fb917f_0_3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33" name="Google Shape;433;gd368fb917f_0_3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rgbClr val="111111"/>
              </a:solidFill>
              <a:highlight>
                <a:srgbClr val="FFFFFF"/>
              </a:highlight>
            </a:endParaRPr>
          </a:p>
          <a:p>
            <a:pPr indent="-365760" lvl="0" marL="342900" rtl="0" algn="l">
              <a:lnSpc>
                <a:spcPct val="115000"/>
              </a:lnSpc>
              <a:spcBef>
                <a:spcPts val="900"/>
              </a:spcBef>
              <a:spcAft>
                <a:spcPts val="0"/>
              </a:spcAft>
              <a:buSzPts val="1800"/>
              <a:buFont typeface="Trebuchet MS"/>
              <a:buChar char="►"/>
            </a:pPr>
            <a:r>
              <a:rPr lang="en-US">
                <a:solidFill>
                  <a:srgbClr val="111111"/>
                </a:solidFill>
                <a:highlight>
                  <a:srgbClr val="FFFFFF"/>
                </a:highlight>
              </a:rPr>
              <a:t>A typical swarm system has some properties you should be familiar with by now: it has many agents, which are fairly homogeneous (either identical or belonging to few typologies), and that interact between each other according to very basic rules that only exploit local information exchanged directly with another agent or via the environment (this indirect coordination mechanism is called </a:t>
            </a:r>
            <a:r>
              <a:rPr i="1" lang="en-US">
                <a:solidFill>
                  <a:srgbClr val="111111"/>
                </a:solidFill>
                <a:highlight>
                  <a:srgbClr val="FFFFFF"/>
                </a:highlight>
              </a:rPr>
              <a:t>stigmergy</a:t>
            </a:r>
            <a:r>
              <a:rPr lang="en-US">
                <a:solidFill>
                  <a:srgbClr val="111111"/>
                </a:solidFill>
                <a:highlight>
                  <a:srgbClr val="FFFFFF"/>
                </a:highlight>
              </a:rPr>
              <a:t>). The group tends eventually to self-organize and results emerge from the overall behavior of the system.</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endParaRPr>
          </a:p>
          <a:p>
            <a:pPr indent="0" lvl="0" marL="342900" rtl="0" algn="l">
              <a:spcBef>
                <a:spcPts val="0"/>
              </a:spcBef>
              <a:spcAft>
                <a:spcPts val="0"/>
              </a:spcAft>
              <a:buNone/>
            </a:pPr>
            <a:br>
              <a:rPr lang="en-US"/>
            </a:b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d368fb917f_0_2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39" name="Google Shape;439;gd368fb917f_0_2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Those single individual behaviors can often be described in probabilistic terms, i.e., each agent stochastically acts based on his local perception of the neighborhood. This is a very key point because jointly with the above properties they assure that the system can be scaled, parallelized, and made fault-tolerant. It also lays down a further consideration on any SI algorithm. In fact, it is not only distributed (run separately by each agent in the system) but also embeds some degree of randomness in the decision process of each node. This may look trivial or useless but is the reason why the system does not get stuck in “</a:t>
            </a:r>
            <a:r>
              <a:rPr i="1" lang="en-US">
                <a:solidFill>
                  <a:srgbClr val="111111"/>
                </a:solidFill>
                <a:highlight>
                  <a:srgbClr val="FFFFFF"/>
                </a:highlight>
              </a:rPr>
              <a:t>locally compressed states</a:t>
            </a:r>
            <a:r>
              <a:rPr lang="en-US">
                <a:solidFill>
                  <a:srgbClr val="111111"/>
                </a:solidFill>
                <a:highlight>
                  <a:srgbClr val="FFFFFF"/>
                </a:highlight>
              </a:rPr>
              <a:t>” (Cannon et al., 2016). In other words, this gives the chance to a swarm that clustered into several isolated subgroups to have an individual who is keen to leave the group and keep the entire interactive process alive.</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d368fb917f_0_3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445" name="Google Shape;445;gd368fb917f_0_3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Van Der Hoog, S. (2017). “Deep Learning in (and of) Agent-Based Models: A Prospectus”. Preprint arXiv: 1706.06302.</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Rand, W. (2007). “Machine learning meets agent-based modeling: when not to go to a bar”. Unpublished Paper.</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Yang, Y., Luo, R., Li, M., Zhou, M., Zhang, W., Wang, J. (2018). “Mean Field Multi-Agent Reinforcement Learning”. </a:t>
            </a:r>
            <a:r>
              <a:rPr lang="en-US">
                <a:solidFill>
                  <a:srgbClr val="0000EE"/>
                </a:solidFill>
                <a:highlight>
                  <a:srgbClr val="FFFFFF"/>
                </a:highlight>
                <a:uFill>
                  <a:noFill/>
                </a:uFill>
                <a:hlinkClick r:id="rId3">
                  <a:extLst>
                    <a:ext uri="{A12FA001-AC4F-418D-AE19-62706E023703}">
                      <ahyp:hlinkClr val="tx"/>
                    </a:ext>
                  </a:extLst>
                </a:hlinkClick>
              </a:rPr>
              <a:t>arXiv:1802.05438</a:t>
            </a:r>
            <a:r>
              <a:rPr lang="en-US">
                <a:solidFill>
                  <a:srgbClr val="111111"/>
                </a:solidFill>
                <a:highlight>
                  <a:srgbClr val="FFFFFF"/>
                </a:highlight>
              </a:rPr>
              <a:t>.</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Stone, P., Veloso, M. (2000). “Multiagent Systems: A Survey from a Machine Learning Perspective”. Autonomous Robots, 8 (3): 345–383.</a:t>
            </a:r>
            <a:endParaRPr>
              <a:solidFill>
                <a:schemeClr val="dk1"/>
              </a:solidFill>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Rosenberg, L. B. (2016). “Artificial Swarm Intelligence, a Human-in-the-loop approach to A.I.” In: Proceedings of the Thirtieth AAAI Conference on Artificial Intelligence (AAAI-16): 4381–4382.</a:t>
            </a:r>
            <a:endParaRPr>
              <a:solidFill>
                <a:srgbClr val="111111"/>
              </a:solidFill>
              <a:highlight>
                <a:srgbClr val="FFFFFF"/>
              </a:highlight>
            </a:endParaRPr>
          </a:p>
          <a:p>
            <a:pPr indent="0" lvl="0" marL="342900" rtl="0" algn="l">
              <a:lnSpc>
                <a:spcPct val="115000"/>
              </a:lnSpc>
              <a:spcBef>
                <a:spcPts val="900"/>
              </a:spcBef>
              <a:spcAft>
                <a:spcPts val="0"/>
              </a:spcAft>
              <a:buNone/>
            </a:pP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71" name="Google Shape;171;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defining feature of the agent-based modeling approach is that it establishes a direct and explicit correspondence:</a:t>
            </a:r>
            <a:endParaRPr/>
          </a:p>
          <a:p>
            <a:pPr indent="0" lvl="0" marL="0" rtl="0" algn="l">
              <a:spcBef>
                <a:spcPts val="1000"/>
              </a:spcBef>
              <a:spcAft>
                <a:spcPts val="0"/>
              </a:spcAft>
              <a:buSzPts val="1440"/>
              <a:buNone/>
            </a:pPr>
            <a:r>
              <a:rPr lang="en-US"/>
              <a:t>	-	between the individual units in the target system to be modeled and the parts of the model that represent these units (i.e. the agents), and also</a:t>
            </a:r>
            <a:endParaRPr/>
          </a:p>
          <a:p>
            <a:pPr indent="0" lvl="0" marL="0" rtl="0" algn="l">
              <a:spcBef>
                <a:spcPts val="1000"/>
              </a:spcBef>
              <a:spcAft>
                <a:spcPts val="0"/>
              </a:spcAft>
              <a:buSzPts val="1440"/>
              <a:buNone/>
            </a:pPr>
            <a:r>
              <a:rPr lang="en-US"/>
              <a:t>	-	between the interactions of the individual units in the target system and the interactions of the corresponding agents in the model</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cd40d88f51_0_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451" name="Google Shape;451;gcd40d88f51_0_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rPr b="1" lang="en-US"/>
              <a:t>Agent Based Modeling: </a:t>
            </a:r>
            <a:r>
              <a:rPr lang="en-US" u="sng">
                <a:solidFill>
                  <a:schemeClr val="hlink"/>
                </a:solidFill>
                <a:hlinkClick r:id="rId3"/>
              </a:rPr>
              <a:t>https://math.libretexts.org/Bookshelves/Scientific_Computing_Simulations_and_Modeling/Book%3A_Introduction_to_the_Modeling_and_Analysis_of_Complex_Systems_(Sayama)/19%3A_AgentBased_Models/19.01%3A_What_Are_Agent-Based_Models%3F</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Documentation: </a:t>
            </a:r>
            <a:endParaRPr b="1"/>
          </a:p>
          <a:p>
            <a:pPr indent="0" lvl="0" marL="0" rtl="0" algn="l">
              <a:spcBef>
                <a:spcPts val="1000"/>
              </a:spcBef>
              <a:spcAft>
                <a:spcPts val="0"/>
              </a:spcAft>
              <a:buNone/>
            </a:pPr>
            <a:r>
              <a:rPr b="1" lang="en-US" u="sng">
                <a:solidFill>
                  <a:schemeClr val="hlink"/>
                </a:solidFill>
                <a:hlinkClick r:id="rId4"/>
              </a:rPr>
              <a:t>http://conference.scipy.org/proceedings/scipy2015/pdfs/jacqueline_kazil.pdf</a:t>
            </a:r>
            <a:endParaRPr b="1"/>
          </a:p>
          <a:p>
            <a:pPr indent="0" lvl="0" marL="0" rtl="0" algn="l">
              <a:spcBef>
                <a:spcPts val="1000"/>
              </a:spcBef>
              <a:spcAft>
                <a:spcPts val="0"/>
              </a:spcAft>
              <a:buNone/>
            </a:pPr>
            <a:r>
              <a:rPr lang="en-US" u="sng">
                <a:solidFill>
                  <a:schemeClr val="hlink"/>
                </a:solidFill>
                <a:hlinkClick r:id="rId5"/>
              </a:rPr>
              <a:t>https://readthedocs.org/projects/mesa/downloads/pdf/stable/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Mesa Technical Document: </a:t>
            </a:r>
            <a:r>
              <a:rPr lang="en-US" u="sng">
                <a:solidFill>
                  <a:schemeClr val="hlink"/>
                </a:solidFill>
                <a:hlinkClick r:id="rId6"/>
              </a:rPr>
              <a:t>https://mesa.readthedocs.io/en/master/_modules/index.html</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Examples:</a:t>
            </a:r>
            <a:endParaRPr b="1"/>
          </a:p>
          <a:p>
            <a:pPr indent="0" lvl="0" marL="0" rtl="0" algn="l">
              <a:spcBef>
                <a:spcPts val="1000"/>
              </a:spcBef>
              <a:spcAft>
                <a:spcPts val="0"/>
              </a:spcAft>
              <a:buNone/>
            </a:pPr>
            <a:r>
              <a:rPr lang="en-US"/>
              <a:t>Github:</a:t>
            </a:r>
            <a:r>
              <a:rPr b="1" lang="en-US"/>
              <a:t> </a:t>
            </a:r>
            <a:r>
              <a:rPr lang="en-US" u="sng">
                <a:solidFill>
                  <a:schemeClr val="hlink"/>
                </a:solidFill>
                <a:hlinkClick r:id="rId7"/>
              </a:rPr>
              <a:t>https://github.com/projectmesa</a:t>
            </a:r>
            <a:endParaRPr/>
          </a:p>
          <a:p>
            <a:pPr indent="0" lvl="0" marL="0" rtl="0" algn="l">
              <a:spcBef>
                <a:spcPts val="1000"/>
              </a:spcBef>
              <a:spcAft>
                <a:spcPts val="0"/>
              </a:spcAft>
              <a:buNone/>
            </a:pPr>
            <a:r>
              <a:rPr lang="en-US"/>
              <a:t>Agent-based Model for tumor-analysis using Python+Mesa: </a:t>
            </a:r>
            <a:r>
              <a:rPr lang="en-US" u="sng">
                <a:solidFill>
                  <a:schemeClr val="hlink"/>
                </a:solidFill>
                <a:hlinkClick r:id="rId8"/>
              </a:rPr>
              <a:t>https://arxiv.org/abs/1909.01885</a:t>
            </a:r>
            <a:endParaRPr/>
          </a:p>
          <a:p>
            <a:pPr indent="0" lvl="0" marL="0" rtl="0" algn="l">
              <a:spcBef>
                <a:spcPts val="1000"/>
              </a:spcBef>
              <a:spcAft>
                <a:spcPts val="0"/>
              </a:spcAft>
              <a:buNone/>
            </a:pPr>
            <a:r>
              <a:rPr lang="en-US"/>
              <a:t>Covid19-Mesa: </a:t>
            </a:r>
            <a:r>
              <a:rPr lang="en-US" u="sng">
                <a:solidFill>
                  <a:schemeClr val="hlink"/>
                </a:solidFill>
                <a:hlinkClick r:id="rId9"/>
              </a:rPr>
              <a:t>https://github.com/ncsa/COVID19-mesa</a:t>
            </a:r>
            <a:endParaRPr/>
          </a:p>
          <a:p>
            <a:pPr indent="0" lvl="0" marL="0" rtl="0" algn="l">
              <a:spcBef>
                <a:spcPts val="1000"/>
              </a:spcBef>
              <a:spcAft>
                <a:spcPts val="0"/>
              </a:spcAft>
              <a:buClr>
                <a:schemeClr val="dk1"/>
              </a:buClr>
              <a:buSzPct val="61111"/>
              <a:buFont typeface="Arial"/>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cd40d88f51_0_7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457" name="Google Shape;457;gcd40d88f51_0_7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Boltzmann Wealth Distribution: </a:t>
            </a:r>
            <a:r>
              <a:rPr i="1" lang="en-US">
                <a:solidFill>
                  <a:schemeClr val="dk1"/>
                </a:solidFill>
                <a:highlight>
                  <a:srgbClr val="FFFFFF"/>
                </a:highlight>
                <a:latin typeface="Arial"/>
                <a:ea typeface="Arial"/>
                <a:cs typeface="Arial"/>
                <a:sym typeface="Arial"/>
              </a:rPr>
              <a:t>Statistical Mechanics of Money, Income, and Wealth: A Short Survey : Adrian A. Dragulescu, Victor M. Yakovenko</a:t>
            </a:r>
            <a:r>
              <a:rPr lang="en-US">
                <a:solidFill>
                  <a:schemeClr val="dk1"/>
                </a:solidFill>
                <a:highlight>
                  <a:srgbClr val="FFFFFF"/>
                </a:highlight>
                <a:latin typeface="Arial"/>
                <a:ea typeface="Arial"/>
                <a:cs typeface="Arial"/>
                <a:sym typeface="Arial"/>
              </a:rPr>
              <a:t>: https://arxiv.org/abs/0905.1518</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SIR Model: </a:t>
            </a:r>
            <a:r>
              <a:rPr lang="en-US" u="sng">
                <a:solidFill>
                  <a:schemeClr val="hlink"/>
                </a:solidFill>
                <a:highlight>
                  <a:srgbClr val="FFFFFF"/>
                </a:highlight>
                <a:latin typeface="Arial"/>
                <a:ea typeface="Arial"/>
                <a:cs typeface="Arial"/>
                <a:sym typeface="Arial"/>
                <a:hlinkClick r:id="rId3"/>
              </a:rPr>
              <a:t>https://www.maa.org/press/periodicals/loci/joma/the-sir-model-for-spread-of-disease-the-differential-equation-model</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a:t>
            </a:r>
            <a:r>
              <a:rPr i="1" lang="en-US">
                <a:solidFill>
                  <a:schemeClr val="dk1"/>
                </a:solidFill>
                <a:highlight>
                  <a:srgbClr val="FFFFFF"/>
                </a:highlight>
                <a:latin typeface="Arial"/>
                <a:ea typeface="Arial"/>
                <a:cs typeface="Arial"/>
                <a:sym typeface="Arial"/>
              </a:rPr>
              <a:t>Thomas C Schelling, Harvard University : </a:t>
            </a:r>
            <a:r>
              <a:rPr lang="en-US" u="sng">
                <a:solidFill>
                  <a:schemeClr val="hlink"/>
                </a:solidFill>
                <a:highlight>
                  <a:srgbClr val="FFFFFF"/>
                </a:highlight>
                <a:latin typeface="Arial"/>
                <a:ea typeface="Arial"/>
                <a:cs typeface="Arial"/>
                <a:sym typeface="Arial"/>
                <a:hlinkClick r:id="rId4"/>
              </a:rPr>
              <a:t>https://www.stat.berkeley.edu/~aldous/157/Papers/Schelling_Seg_Models.pdf</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for further practice:</a:t>
            </a:r>
            <a:r>
              <a:rPr lang="en-US">
                <a:solidFill>
                  <a:srgbClr val="3F3F3F"/>
                </a:solidFill>
                <a:highlight>
                  <a:srgbClr val="FFFFFF"/>
                </a:highlight>
                <a:latin typeface="Arial"/>
                <a:ea typeface="Arial"/>
                <a:cs typeface="Arial"/>
                <a:sym typeface="Arial"/>
              </a:rPr>
              <a:t> </a:t>
            </a:r>
            <a:r>
              <a:rPr lang="en-US" u="sng">
                <a:solidFill>
                  <a:schemeClr val="hlink"/>
                </a:solidFill>
                <a:highlight>
                  <a:srgbClr val="FFFFFF"/>
                </a:highlight>
                <a:latin typeface="Arial"/>
                <a:ea typeface="Arial"/>
                <a:cs typeface="Arial"/>
                <a:sym typeface="Arial"/>
                <a:hlinkClick r:id="rId5"/>
              </a:rPr>
              <a:t>http://nifty.stanford.edu/2014/mccown-schelling-model-segregation/</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cd40d88f51_0_219"/>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Question and Answers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77" name="Google Shape;177;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78" name="Google Shape;178;p6"/>
          <p:cNvPicPr preferRelativeResize="0"/>
          <p:nvPr/>
        </p:nvPicPr>
        <p:blipFill rotWithShape="1">
          <a:blip r:embed="rId3">
            <a:alphaModFix/>
          </a:blip>
          <a:srcRect b="0" l="0" r="0" t="0"/>
          <a:stretch/>
        </p:blipFill>
        <p:spPr>
          <a:xfrm>
            <a:off x="2463198" y="1419120"/>
            <a:ext cx="5024925" cy="462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pic>
        <p:nvPicPr>
          <p:cNvPr id="184" name="Google Shape;184;p8"/>
          <p:cNvPicPr preferRelativeResize="0"/>
          <p:nvPr>
            <p:ph idx="1" type="body"/>
          </p:nvPr>
        </p:nvPicPr>
        <p:blipFill rotWithShape="1">
          <a:blip r:embed="rId3">
            <a:alphaModFix/>
          </a:blip>
          <a:srcRect b="0" l="0" r="0" t="0"/>
          <a:stretch/>
        </p:blipFill>
        <p:spPr>
          <a:xfrm>
            <a:off x="2036521" y="2160588"/>
            <a:ext cx="5878996" cy="38814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d0d3342532_0_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90" name="Google Shape;190;gd0d3342532_0_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t>Agents are discrete entities.</a:t>
            </a:r>
            <a:endParaRPr/>
          </a:p>
          <a:p>
            <a:pPr indent="-365760" lvl="0" marL="342900" rtl="0" algn="l">
              <a:lnSpc>
                <a:spcPct val="140000"/>
              </a:lnSpc>
              <a:spcBef>
                <a:spcPts val="0"/>
              </a:spcBef>
              <a:spcAft>
                <a:spcPts val="0"/>
              </a:spcAft>
              <a:buSzPts val="1800"/>
              <a:buFont typeface="Trebuchet MS"/>
              <a:buChar char="►"/>
            </a:pPr>
            <a:r>
              <a:rPr lang="en-US"/>
              <a:t>Agents may have internal states.</a:t>
            </a:r>
            <a:endParaRPr/>
          </a:p>
          <a:p>
            <a:pPr indent="-365760" lvl="0" marL="342900" rtl="0" algn="l">
              <a:lnSpc>
                <a:spcPct val="140000"/>
              </a:lnSpc>
              <a:spcBef>
                <a:spcPts val="0"/>
              </a:spcBef>
              <a:spcAft>
                <a:spcPts val="0"/>
              </a:spcAft>
              <a:buSzPts val="1800"/>
              <a:buFont typeface="Trebuchet MS"/>
              <a:buChar char="►"/>
            </a:pPr>
            <a:r>
              <a:rPr lang="en-US"/>
              <a:t>Agents may be spatially localized.</a:t>
            </a:r>
            <a:endParaRPr/>
          </a:p>
          <a:p>
            <a:pPr indent="-365760" lvl="0" marL="342900" rtl="0" algn="l">
              <a:lnSpc>
                <a:spcPct val="140000"/>
              </a:lnSpc>
              <a:spcBef>
                <a:spcPts val="0"/>
              </a:spcBef>
              <a:spcAft>
                <a:spcPts val="0"/>
              </a:spcAft>
              <a:buSzPts val="1800"/>
              <a:buFont typeface="Trebuchet MS"/>
              <a:buChar char="►"/>
            </a:pPr>
            <a:r>
              <a:rPr lang="en-US"/>
              <a:t>Agents may perceive and interact with the environment.</a:t>
            </a:r>
            <a:endParaRPr/>
          </a:p>
          <a:p>
            <a:pPr indent="-365760" lvl="0" marL="342900" rtl="0" algn="l">
              <a:lnSpc>
                <a:spcPct val="140000"/>
              </a:lnSpc>
              <a:spcBef>
                <a:spcPts val="0"/>
              </a:spcBef>
              <a:spcAft>
                <a:spcPts val="0"/>
              </a:spcAft>
              <a:buSzPts val="1800"/>
              <a:buFont typeface="Trebuchet MS"/>
              <a:buChar char="►"/>
            </a:pPr>
            <a:r>
              <a:rPr lang="en-US"/>
              <a:t>Agents may behave based on predeﬁned rules.</a:t>
            </a:r>
            <a:endParaRPr/>
          </a:p>
          <a:p>
            <a:pPr indent="-365760" lvl="0" marL="342900" rtl="0" algn="l">
              <a:lnSpc>
                <a:spcPct val="140000"/>
              </a:lnSpc>
              <a:spcBef>
                <a:spcPts val="0"/>
              </a:spcBef>
              <a:spcAft>
                <a:spcPts val="0"/>
              </a:spcAft>
              <a:buSzPts val="1800"/>
              <a:buFont typeface="Trebuchet MS"/>
              <a:buChar char="►"/>
            </a:pPr>
            <a:r>
              <a:rPr lang="en-US"/>
              <a:t>Agents may be able to learn and adapt.</a:t>
            </a:r>
            <a:endParaRPr/>
          </a:p>
          <a:p>
            <a:pPr indent="-365760" lvl="0" marL="342900" rtl="0" algn="l">
              <a:lnSpc>
                <a:spcPct val="140000"/>
              </a:lnSpc>
              <a:spcBef>
                <a:spcPts val="0"/>
              </a:spcBef>
              <a:spcAft>
                <a:spcPts val="0"/>
              </a:spcAft>
              <a:buSzPts val="1800"/>
              <a:buFont typeface="Trebuchet MS"/>
              <a:buChar char="►"/>
            </a:pPr>
            <a:r>
              <a:rPr lang="en-US"/>
              <a:t>Agents may interact with other agents.</a:t>
            </a:r>
            <a:endParaRPr/>
          </a:p>
          <a:p>
            <a:pPr indent="-365760" lvl="0" marL="342900" rtl="0" algn="l">
              <a:lnSpc>
                <a:spcPct val="140000"/>
              </a:lnSpc>
              <a:spcBef>
                <a:spcPts val="0"/>
              </a:spcBef>
              <a:spcAft>
                <a:spcPts val="0"/>
              </a:spcAft>
              <a:buSzPts val="1800"/>
              <a:buFont typeface="Trebuchet MS"/>
              <a:buChar char="►"/>
            </a:pPr>
            <a:r>
              <a:rPr lang="en-US"/>
              <a:t>ABMs often lack central supervisors/controllers.</a:t>
            </a:r>
            <a:endParaRPr/>
          </a:p>
          <a:p>
            <a:pPr indent="-365760" lvl="0" marL="342900" rtl="0" algn="l">
              <a:lnSpc>
                <a:spcPct val="140000"/>
              </a:lnSpc>
              <a:spcBef>
                <a:spcPts val="0"/>
              </a:spcBef>
              <a:spcAft>
                <a:spcPts val="0"/>
              </a:spcAft>
              <a:buSzPts val="1800"/>
              <a:buFont typeface="Trebuchet MS"/>
              <a:buChar char="►"/>
            </a:pPr>
            <a:r>
              <a:rPr lang="en-US"/>
              <a:t>ABMs may produce nontrivial “collective behavior” as a whole.</a:t>
            </a:r>
            <a:endParaRPr/>
          </a:p>
          <a:p>
            <a:pPr indent="0" lvl="0" marL="342900" rtl="0" algn="l">
              <a:spcBef>
                <a:spcPts val="1600"/>
              </a:spcBef>
              <a:spcAft>
                <a:spcPts val="0"/>
              </a:spcAft>
              <a:buNone/>
            </a:pPr>
            <a:r>
              <a:t/>
            </a:r>
            <a:endParaRPr/>
          </a:p>
          <a:p>
            <a:pPr indent="0" lvl="0" marL="342900" rtl="0" algn="l">
              <a:spcBef>
                <a:spcPts val="100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0d3342532_0_2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96" name="Google Shape;196;gd0d3342532_0_2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3F3F3F"/>
              </a:solidFill>
              <a:highlight>
                <a:srgbClr val="FFFFFF"/>
              </a:highlight>
            </a:endParaRPr>
          </a:p>
          <a:p>
            <a:pPr indent="-342900" lvl="0" marL="457200" rtl="0" algn="l">
              <a:lnSpc>
                <a:spcPct val="140000"/>
              </a:lnSpc>
              <a:spcBef>
                <a:spcPts val="1600"/>
              </a:spcBef>
              <a:spcAft>
                <a:spcPts val="0"/>
              </a:spcAft>
              <a:buClr>
                <a:srgbClr val="3F3F3F"/>
              </a:buClr>
              <a:buSzPts val="1800"/>
              <a:buFont typeface="Trebuchet MS"/>
              <a:buAutoNum type="arabicPeriod"/>
            </a:pPr>
            <a:r>
              <a:rPr lang="en-US">
                <a:solidFill>
                  <a:srgbClr val="3F3F3F"/>
                </a:solidFill>
                <a:highlight>
                  <a:srgbClr val="FFFFFF"/>
                </a:highlight>
              </a:rPr>
              <a:t>Speciﬁc problem to be solved by the ABM</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and their static/dynamic attributes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an environment and the way agents interact with it</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behaviors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mutual interactions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Availability of data</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Method of model validation</a:t>
            </a:r>
            <a:br>
              <a:rPr lang="en-US">
                <a:solidFill>
                  <a:srgbClr val="3F3F3F"/>
                </a:solidFill>
              </a:rPr>
            </a:br>
            <a:endParaRPr>
              <a:solidFill>
                <a:srgbClr val="3F3F3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2021-04-07T09:48:11Z</dcterms:created>
  <dc:creator>Microsoft Office User</dc:creator>
</cp:coreProperties>
</file>